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1.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660" r:id="rId2"/>
    <p:sldMasterId id="2147483723" r:id="rId3"/>
    <p:sldMasterId id="2147483665" r:id="rId4"/>
    <p:sldMasterId id="2147483671" r:id="rId5"/>
    <p:sldMasterId id="2147483674" r:id="rId6"/>
    <p:sldMasterId id="2147483680" r:id="rId7"/>
    <p:sldMasterId id="2147483686" r:id="rId8"/>
    <p:sldMasterId id="2147483699" r:id="rId9"/>
  </p:sldMasterIdLst>
  <p:notesMasterIdLst>
    <p:notesMasterId r:id="rId24"/>
  </p:notesMasterIdLst>
  <p:sldIdLst>
    <p:sldId id="264" r:id="rId10"/>
    <p:sldId id="261" r:id="rId11"/>
    <p:sldId id="262" r:id="rId12"/>
    <p:sldId id="263" r:id="rId13"/>
    <p:sldId id="271" r:id="rId14"/>
    <p:sldId id="273" r:id="rId15"/>
    <p:sldId id="272" r:id="rId16"/>
    <p:sldId id="274" r:id="rId17"/>
    <p:sldId id="275" r:id="rId18"/>
    <p:sldId id="276" r:id="rId19"/>
    <p:sldId id="269" r:id="rId20"/>
    <p:sldId id="268" r:id="rId21"/>
    <p:sldId id="270"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42" autoAdjust="0"/>
    <p:restoredTop sz="94660"/>
  </p:normalViewPr>
  <p:slideViewPr>
    <p:cSldViewPr snapToGrid="0">
      <p:cViewPr varScale="1">
        <p:scale>
          <a:sx n="112" d="100"/>
          <a:sy n="112" d="100"/>
        </p:scale>
        <p:origin x="216" y="3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4" Type="http://schemas.openxmlformats.org/officeDocument/2006/relationships/chartUserShapes" Target="../drawings/drawing10.xml"/><Relationship Id="rId1" Type="http://schemas.microsoft.com/office/2011/relationships/chartStyle" Target="style10.xml"/><Relationship Id="rId2" Type="http://schemas.microsoft.com/office/2011/relationships/chartColorStyle" Target="colors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4" Type="http://schemas.openxmlformats.org/officeDocument/2006/relationships/chartUserShapes" Target="../drawings/drawing11.xml"/><Relationship Id="rId1" Type="http://schemas.microsoft.com/office/2011/relationships/chartStyle" Target="style11.xml"/><Relationship Id="rId2" Type="http://schemas.microsoft.com/office/2011/relationships/chartColorStyle" Target="colors11.xml"/></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4" Type="http://schemas.openxmlformats.org/officeDocument/2006/relationships/chartUserShapes" Target="../drawings/drawing3.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4" Type="http://schemas.openxmlformats.org/officeDocument/2006/relationships/chartUserShapes" Target="../drawings/drawing4.xml"/><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4" Type="http://schemas.openxmlformats.org/officeDocument/2006/relationships/chartUserShapes" Target="../drawings/drawing5.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6.xml"/><Relationship Id="rId1" Type="http://schemas.microsoft.com/office/2011/relationships/chartStyle" Target="style6.xml"/><Relationship Id="rId2" Type="http://schemas.microsoft.com/office/2011/relationships/chartColorStyle" Target="colors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7.xml"/><Relationship Id="rId1" Type="http://schemas.microsoft.com/office/2011/relationships/chartStyle" Target="style7.xml"/><Relationship Id="rId2" Type="http://schemas.microsoft.com/office/2011/relationships/chartColorStyle" Target="colors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4" Type="http://schemas.openxmlformats.org/officeDocument/2006/relationships/chartUserShapes" Target="../drawings/drawing8.xml"/><Relationship Id="rId1" Type="http://schemas.microsoft.com/office/2011/relationships/chartStyle" Target="style8.xml"/><Relationship Id="rId2" Type="http://schemas.microsoft.com/office/2011/relationships/chartColorStyle" Target="colors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4" Type="http://schemas.openxmlformats.org/officeDocument/2006/relationships/chartUserShapes" Target="../drawings/drawing9.xml"/><Relationship Id="rId1" Type="http://schemas.microsoft.com/office/2011/relationships/chartStyle" Target="style9.xml"/><Relationship Id="rId2" Type="http://schemas.microsoft.com/office/2011/relationships/chartColorStyle" Target="colors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12925428711603"/>
                  <c:y val="0.11601561786321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Helvetica Neue" panose="020B0604020202020204" pitchFamily="34" charset="0"/>
                        <a:ea typeface="+mn-ea"/>
                        <a:cs typeface="+mn-cs"/>
                      </a:defRPr>
                    </a:pPr>
                    <a:fld id="{3F4D2A6D-875C-409B-ACAD-078EEBFFFDF5}" type="VALUE">
                      <a:rPr lang="en-US" sz="6600" smtClean="0">
                        <a:solidFill>
                          <a:schemeClr val="bg1"/>
                        </a:solidFill>
                        <a:latin typeface="Helvetica Neue" panose="020B0604020202020204" pitchFamily="34" charset="0"/>
                      </a:rPr>
                      <a:pPr>
                        <a:defRPr>
                          <a:latin typeface="Helvetica Neue" panose="020B0604020202020204" pitchFamily="34" charset="0"/>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Helvetica Neue" panose="020B06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566495076"/>
                      <c:h val="0.241007797674225"/>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Helvetica Neue" panose="020B06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99741098249323"/>
          <c:y val="0.0257812484140472"/>
          <c:w val="0.920051780350136"/>
          <c:h val="0.550705551752857"/>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800">
                        <a:solidFill>
                          <a:schemeClr val="tx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800">
                        <a:solidFill>
                          <a:schemeClr val="accent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E5A823"/>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800">
                        <a:ln>
                          <a:noFill/>
                        </a:ln>
                        <a:solidFill>
                          <a:schemeClr val="bg2"/>
                        </a:solidFill>
                        <a:latin typeface="SJSU Spartan Bold" panose="02000000000000000000" pitchFamily="2" charset="0"/>
                      </a:rPr>
                      <a:pPr>
                        <a:defRPr>
                          <a:latin typeface="SJSU Spartan Bold" panose="02000000000000000000" pitchFamily="2" charset="0"/>
                        </a:defRPr>
                      </a:pPr>
                      <a:t>[VALUE]</a:t>
                    </a:fld>
                    <a:endParaRPr lang="en-US"/>
                  </a:p>
                </c:rich>
              </c:tx>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116245120"/>
        <c:axId val="2116177232"/>
      </c:barChart>
      <c:catAx>
        <c:axId val="2116245120"/>
        <c:scaling>
          <c:orientation val="minMax"/>
        </c:scaling>
        <c:delete val="1"/>
        <c:axPos val="b"/>
        <c:numFmt formatCode="General" sourceLinked="1"/>
        <c:majorTickMark val="none"/>
        <c:minorTickMark val="none"/>
        <c:tickLblPos val="nextTo"/>
        <c:crossAx val="2116177232"/>
        <c:crosses val="autoZero"/>
        <c:auto val="1"/>
        <c:lblAlgn val="ctr"/>
        <c:lblOffset val="100"/>
        <c:noMultiLvlLbl val="0"/>
      </c:catAx>
      <c:valAx>
        <c:axId val="2116177232"/>
        <c:scaling>
          <c:orientation val="minMax"/>
          <c:max val="1.0"/>
          <c:min val="0.0"/>
        </c:scaling>
        <c:delete val="1"/>
        <c:axPos val="l"/>
        <c:numFmt formatCode="General" sourceLinked="1"/>
        <c:majorTickMark val="none"/>
        <c:minorTickMark val="none"/>
        <c:tickLblPos val="nextTo"/>
        <c:crossAx val="2116245120"/>
        <c:crosses val="autoZero"/>
        <c:crossBetween val="between"/>
      </c:valAx>
      <c:spPr>
        <a:noFill/>
        <a:ln>
          <a:noFill/>
        </a:ln>
        <a:effectLst/>
      </c:spPr>
    </c:plotArea>
    <c:legend>
      <c:legendPos val="b"/>
      <c:layout>
        <c:manualLayout>
          <c:xMode val="edge"/>
          <c:yMode val="edge"/>
          <c:x val="0.0735770379723445"/>
          <c:y val="0.598131422359042"/>
          <c:w val="0.890045065853634"/>
          <c:h val="0.11827484508643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99741098249323"/>
          <c:y val="0.0257812484140472"/>
          <c:w val="0.920051780350136"/>
          <c:h val="0.550705551752857"/>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800">
                        <a:solidFill>
                          <a:schemeClr val="tx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800">
                        <a:solidFill>
                          <a:schemeClr val="accent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E5A823"/>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800">
                        <a:ln>
                          <a:noFill/>
                        </a:ln>
                        <a:solidFill>
                          <a:schemeClr val="bg2"/>
                        </a:solidFill>
                        <a:latin typeface="SJSU Spartan Bold" panose="02000000000000000000" pitchFamily="2" charset="0"/>
                      </a:rPr>
                      <a:pPr>
                        <a:defRPr>
                          <a:latin typeface="SJSU Spartan Bold" panose="02000000000000000000" pitchFamily="2" charset="0"/>
                        </a:defRPr>
                      </a:pPr>
                      <a:t>[VALUE]</a:t>
                    </a:fld>
                    <a:endParaRPr lang="en-US"/>
                  </a:p>
                </c:rich>
              </c:tx>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094274304"/>
        <c:axId val="2140726896"/>
      </c:barChart>
      <c:catAx>
        <c:axId val="-2094274304"/>
        <c:scaling>
          <c:orientation val="minMax"/>
        </c:scaling>
        <c:delete val="1"/>
        <c:axPos val="b"/>
        <c:numFmt formatCode="General" sourceLinked="1"/>
        <c:majorTickMark val="none"/>
        <c:minorTickMark val="none"/>
        <c:tickLblPos val="nextTo"/>
        <c:crossAx val="2140726896"/>
        <c:crosses val="autoZero"/>
        <c:auto val="1"/>
        <c:lblAlgn val="ctr"/>
        <c:lblOffset val="100"/>
        <c:noMultiLvlLbl val="0"/>
      </c:catAx>
      <c:valAx>
        <c:axId val="2140726896"/>
        <c:scaling>
          <c:orientation val="minMax"/>
          <c:max val="1.0"/>
          <c:min val="0.0"/>
        </c:scaling>
        <c:delete val="1"/>
        <c:axPos val="l"/>
        <c:numFmt formatCode="General" sourceLinked="1"/>
        <c:majorTickMark val="none"/>
        <c:minorTickMark val="none"/>
        <c:tickLblPos val="nextTo"/>
        <c:crossAx val="-2094274304"/>
        <c:crosses val="autoZero"/>
        <c:crossBetween val="between"/>
      </c:valAx>
      <c:spPr>
        <a:noFill/>
        <a:ln>
          <a:noFill/>
        </a:ln>
        <a:effectLst/>
      </c:spPr>
    </c:plotArea>
    <c:legend>
      <c:legendPos val="b"/>
      <c:layout>
        <c:manualLayout>
          <c:xMode val="edge"/>
          <c:yMode val="edge"/>
          <c:x val="0.0735770379723445"/>
          <c:y val="0.598131422359042"/>
          <c:w val="0.890045065853634"/>
          <c:h val="0.11827484508643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100.0</c:v>
                </c:pt>
                <c:pt idx="1">
                  <c:v>150.0</c:v>
                </c:pt>
                <c:pt idx="2">
                  <c:v>200.0</c:v>
                </c:pt>
                <c:pt idx="3">
                  <c:v>250.0</c:v>
                </c:pt>
                <c:pt idx="4">
                  <c:v>300.0</c:v>
                </c:pt>
                <c:pt idx="5">
                  <c:v>350.0</c:v>
                </c:pt>
                <c:pt idx="6">
                  <c:v>400.0</c:v>
                </c:pt>
              </c:numCache>
            </c:numRef>
          </c:cat>
          <c:val>
            <c:numRef>
              <c:f>Sheet1!$B$2:$B$8</c:f>
              <c:numCache>
                <c:formatCode>General</c:formatCode>
                <c:ptCount val="7"/>
                <c:pt idx="0">
                  <c:v>200.0</c:v>
                </c:pt>
                <c:pt idx="1">
                  <c:v>140.0</c:v>
                </c:pt>
                <c:pt idx="2">
                  <c:v>190.0</c:v>
                </c:pt>
                <c:pt idx="3">
                  <c:v>180.0</c:v>
                </c:pt>
                <c:pt idx="4">
                  <c:v>210.0</c:v>
                </c:pt>
                <c:pt idx="5">
                  <c:v>260.0</c:v>
                </c:pt>
                <c:pt idx="6">
                  <c:v>255.0</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100.0</c:v>
                </c:pt>
                <c:pt idx="1">
                  <c:v>150.0</c:v>
                </c:pt>
                <c:pt idx="2">
                  <c:v>200.0</c:v>
                </c:pt>
                <c:pt idx="3">
                  <c:v>250.0</c:v>
                </c:pt>
                <c:pt idx="4">
                  <c:v>300.0</c:v>
                </c:pt>
                <c:pt idx="5">
                  <c:v>350.0</c:v>
                </c:pt>
                <c:pt idx="6">
                  <c:v>400.0</c:v>
                </c:pt>
              </c:numCache>
            </c:numRef>
          </c:cat>
          <c:val>
            <c:numRef>
              <c:f>Sheet1!$C$2:$C$8</c:f>
              <c:numCache>
                <c:formatCode>General</c:formatCode>
                <c:ptCount val="7"/>
                <c:pt idx="0">
                  <c:v>150.0</c:v>
                </c:pt>
                <c:pt idx="1">
                  <c:v>225.0</c:v>
                </c:pt>
                <c:pt idx="2">
                  <c:v>140.0</c:v>
                </c:pt>
                <c:pt idx="3">
                  <c:v>200.0</c:v>
                </c:pt>
                <c:pt idx="4">
                  <c:v>100.0</c:v>
                </c:pt>
                <c:pt idx="5">
                  <c:v>225.0</c:v>
                </c:pt>
                <c:pt idx="6">
                  <c:v>300.0</c:v>
                </c:pt>
              </c:numCache>
            </c:numRef>
          </c:val>
          <c:smooth val="0"/>
        </c:ser>
        <c:dLbls>
          <c:showLegendKey val="0"/>
          <c:showVal val="0"/>
          <c:showCatName val="0"/>
          <c:showSerName val="0"/>
          <c:showPercent val="0"/>
          <c:showBubbleSize val="0"/>
        </c:dLbls>
        <c:marker val="1"/>
        <c:smooth val="0"/>
        <c:axId val="-2084203376"/>
        <c:axId val="1771900528"/>
      </c:lineChart>
      <c:catAx>
        <c:axId val="-20842033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771900528"/>
        <c:crossesAt val="0.0"/>
        <c:auto val="1"/>
        <c:lblAlgn val="ctr"/>
        <c:lblOffset val="100"/>
        <c:noMultiLvlLbl val="0"/>
      </c:catAx>
      <c:valAx>
        <c:axId val="1771900528"/>
        <c:scaling>
          <c:orientation val="minMax"/>
          <c:max val="300.0"/>
          <c:min val="50.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2084203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120526601"/>
                  <c:y val="0.0234375908318411"/>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601591468"/>
                      <c:h val="0.18710155099030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0.57</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23639623172104"/>
                  <c:y val="-0.214453111807756"/>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601591468"/>
                      <c:h val="0.156632802864616"/>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12925428711603"/>
                  <c:y val="0.11601561786321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566495076"/>
                      <c:h val="0.241007797674225"/>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120526601"/>
                  <c:y val="0.0234375908318411"/>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601591468"/>
                      <c:h val="0.18710155099030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0.57</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88167347062651"/>
          <c:y val="0.0961086924145735"/>
          <c:w val="0.635805134717449"/>
          <c:h val="0.491001384657887"/>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23639623172104"/>
                  <c:y val="-0.214453111807756"/>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601591468"/>
                      <c:h val="0.156632802864616"/>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0460838300408013"/>
          <c:y val="0.0961086924145735"/>
          <c:w val="0.922983844291723"/>
          <c:h val="0.71834512067266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12925428711603"/>
                  <c:y val="0.11601561786321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566495076"/>
                      <c:h val="0.241007797674225"/>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000112078341087646"/>
          <c:y val="0.0093749994232899"/>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031026907185327"/>
          <c:y val="0.0961086924145735"/>
          <c:w val="0.932017238619725"/>
          <c:h val="0.725376370240135"/>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102559591205221"/>
                  <c:y val="-0.36914060229204"/>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66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601591468"/>
                      <c:h val="0.156632802864616"/>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99741098249323"/>
          <c:y val="0.0257812484140472"/>
          <c:w val="0.920051780350136"/>
          <c:h val="0.550705551752857"/>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800">
                        <a:solidFill>
                          <a:schemeClr val="tx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800">
                        <a:solidFill>
                          <a:schemeClr val="accent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E5A823"/>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800">
                        <a:ln>
                          <a:noFill/>
                        </a:ln>
                        <a:solidFill>
                          <a:schemeClr val="bg2"/>
                        </a:solidFill>
                        <a:latin typeface="SJSU Spartan Bold" panose="02000000000000000000" pitchFamily="2" charset="0"/>
                      </a:rPr>
                      <a:pPr>
                        <a:defRPr>
                          <a:latin typeface="SJSU Spartan Bold" panose="02000000000000000000" pitchFamily="2" charset="0"/>
                        </a:defRPr>
                      </a:pPr>
                      <a:t>[VALUE]</a:t>
                    </a:fld>
                    <a:endParaRPr lang="en-US"/>
                  </a:p>
                </c:rich>
              </c:tx>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120187680"/>
        <c:axId val="2142494560"/>
      </c:barChart>
      <c:catAx>
        <c:axId val="2120187680"/>
        <c:scaling>
          <c:orientation val="minMax"/>
        </c:scaling>
        <c:delete val="1"/>
        <c:axPos val="b"/>
        <c:numFmt formatCode="General" sourceLinked="1"/>
        <c:majorTickMark val="none"/>
        <c:minorTickMark val="none"/>
        <c:tickLblPos val="nextTo"/>
        <c:crossAx val="2142494560"/>
        <c:crosses val="autoZero"/>
        <c:auto val="1"/>
        <c:lblAlgn val="ctr"/>
        <c:lblOffset val="100"/>
        <c:noMultiLvlLbl val="0"/>
      </c:catAx>
      <c:valAx>
        <c:axId val="2142494560"/>
        <c:scaling>
          <c:orientation val="minMax"/>
          <c:max val="1.0"/>
          <c:min val="0.0"/>
        </c:scaling>
        <c:delete val="1"/>
        <c:axPos val="l"/>
        <c:numFmt formatCode="General" sourceLinked="1"/>
        <c:majorTickMark val="none"/>
        <c:minorTickMark val="none"/>
        <c:tickLblPos val="nextTo"/>
        <c:crossAx val="2120187680"/>
        <c:crosses val="autoZero"/>
        <c:crossBetween val="between"/>
      </c:valAx>
      <c:spPr>
        <a:noFill/>
        <a:ln>
          <a:noFill/>
        </a:ln>
        <a:effectLst/>
      </c:spPr>
    </c:plotArea>
    <c:legend>
      <c:legendPos val="b"/>
      <c:layout>
        <c:manualLayout>
          <c:xMode val="edge"/>
          <c:yMode val="edge"/>
          <c:x val="0.0735770379723445"/>
          <c:y val="0.598131422359042"/>
          <c:w val="0.890045065853634"/>
          <c:h val="0.11827484508643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0.32518</cdr:x>
      <cdr:y>0.38454</cdr:y>
    </cdr:from>
    <cdr:to>
      <cdr:x>0.68564</cdr:x>
      <cdr:y>0.46381</cdr:y>
    </cdr:to>
    <cdr:sp macro="" textlink="">
      <cdr:nvSpPr>
        <cdr:cNvPr id="2" name="Rectangle 1"/>
        <cdr:cNvSpPr/>
      </cdr:nvSpPr>
      <cdr:spPr>
        <a:xfrm xmlns:a="http://schemas.openxmlformats.org/drawingml/2006/main">
          <a:off x="1248866" y="2083691"/>
          <a:ext cx="1384329" cy="429543"/>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dirty="0" smtClean="0">
              <a:solidFill>
                <a:schemeClr val="bg1"/>
              </a:solidFill>
              <a:latin typeface="Helvetica Neue" panose="020B0604020202020204" pitchFamily="34" charset="0"/>
            </a:rPr>
            <a:t>Click</a:t>
          </a:r>
          <a:r>
            <a:rPr lang="en-US" baseline="0" dirty="0" smtClean="0">
              <a:solidFill>
                <a:schemeClr val="bg1"/>
              </a:solidFill>
              <a:latin typeface="Helvetica Neue" panose="020B0604020202020204" pitchFamily="34" charset="0"/>
            </a:rPr>
            <a:t> here to enter descriptive text</a:t>
          </a:r>
          <a:endParaRPr lang="en-US"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latin typeface="Helvetica Neue" panose="020B0604020202020204" pitchFamily="34" charset="0"/>
            </a:rPr>
            <a:t>Lorem ipsum dolor sit </a:t>
          </a:r>
          <a:r>
            <a:rPr lang="en-US" sz="1400" dirty="0" err="1" smtClean="0">
              <a:latin typeface="Helvetica Neue" panose="020B0604020202020204" pitchFamily="34" charset="0"/>
            </a:rPr>
            <a:t>amet</a:t>
          </a:r>
          <a:r>
            <a:rPr lang="en-US" sz="1400" dirty="0" smtClean="0">
              <a:latin typeface="Helvetica Neue" panose="020B0604020202020204" pitchFamily="34" charset="0"/>
            </a:rPr>
            <a:t>, </a:t>
          </a:r>
          <a:r>
            <a:rPr lang="en-US" sz="1400" dirty="0" err="1" smtClean="0">
              <a:latin typeface="Helvetica Neue" panose="020B0604020202020204" pitchFamily="34" charset="0"/>
            </a:rPr>
            <a:t>consectetur</a:t>
          </a:r>
          <a:r>
            <a:rPr lang="en-US" sz="1400" dirty="0" smtClean="0">
              <a:latin typeface="Helvetica Neue" panose="020B0604020202020204" pitchFamily="34" charset="0"/>
            </a:rPr>
            <a:t> </a:t>
          </a:r>
          <a:r>
            <a:rPr lang="en-US" sz="1400" dirty="0" err="1" smtClean="0">
              <a:latin typeface="Helvetica Neue" panose="020B0604020202020204" pitchFamily="34" charset="0"/>
            </a:rPr>
            <a:t>adipiscing</a:t>
          </a:r>
          <a:r>
            <a:rPr lang="en-US" sz="1400" dirty="0" smtClean="0">
              <a:latin typeface="Helvetica Neue" panose="020B0604020202020204" pitchFamily="34" charset="0"/>
            </a:rPr>
            <a:t> </a:t>
          </a:r>
          <a:r>
            <a:rPr lang="en-US" sz="1400" dirty="0" err="1" smtClean="0">
              <a:latin typeface="Helvetica Neue" panose="020B0604020202020204" pitchFamily="34" charset="0"/>
            </a:rPr>
            <a:t>elit</a:t>
          </a:r>
          <a:r>
            <a:rPr lang="en-US" sz="1400" dirty="0" smtClean="0">
              <a:latin typeface="Helvetica Neue" panose="020B0604020202020204" pitchFamily="34" charset="0"/>
            </a:rPr>
            <a:t>. Nam ac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turpis</a:t>
          </a:r>
          <a:r>
            <a:rPr lang="en-US" sz="1400" dirty="0" smtClean="0">
              <a:latin typeface="Helvetica Neue" panose="020B0604020202020204" pitchFamily="34" charset="0"/>
            </a:rPr>
            <a:t>. </a:t>
          </a:r>
          <a:r>
            <a:rPr lang="en-US" sz="1400" dirty="0" err="1" smtClean="0">
              <a:latin typeface="Helvetica Neue" panose="020B0604020202020204" pitchFamily="34" charset="0"/>
            </a:rPr>
            <a:t>Ut</a:t>
          </a:r>
          <a:r>
            <a:rPr lang="en-US" sz="1400" dirty="0" smtClean="0">
              <a:latin typeface="Helvetica Neue" panose="020B0604020202020204" pitchFamily="34" charset="0"/>
            </a:rPr>
            <a:t> dui </a:t>
          </a:r>
          <a:r>
            <a:rPr lang="en-US" sz="1400" dirty="0" err="1" smtClean="0">
              <a:latin typeface="Helvetica Neue" panose="020B0604020202020204" pitchFamily="34" charset="0"/>
            </a:rPr>
            <a:t>urna</a:t>
          </a:r>
          <a:r>
            <a:rPr lang="en-US" sz="1400" dirty="0" smtClean="0">
              <a:latin typeface="Helvetica Neue" panose="020B0604020202020204" pitchFamily="34" charset="0"/>
            </a:rPr>
            <a:t>,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quis</a:t>
          </a:r>
          <a:r>
            <a:rPr lang="en-US" sz="1400" dirty="0" smtClean="0">
              <a:latin typeface="Helvetica Neue" panose="020B0604020202020204" pitchFamily="34" charset="0"/>
            </a:rPr>
            <a:t> </a:t>
          </a:r>
          <a:r>
            <a:rPr lang="en-US" sz="1400" dirty="0" err="1" smtClean="0">
              <a:latin typeface="Helvetica Neue" panose="020B0604020202020204" pitchFamily="34" charset="0"/>
            </a:rPr>
            <a:t>mauris</a:t>
          </a:r>
          <a:r>
            <a:rPr lang="en-US" sz="1400" dirty="0" smtClean="0">
              <a:latin typeface="Helvetica Neue" panose="020B0604020202020204" pitchFamily="34" charset="0"/>
            </a:rPr>
            <a:t> id,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tellus</a:t>
          </a:r>
          <a:r>
            <a:rPr lang="en-US" sz="1400" dirty="0" smtClean="0">
              <a:latin typeface="Helvetica Neue" panose="020B0604020202020204" pitchFamily="34" charset="0"/>
            </a:rPr>
            <a:t>. </a:t>
          </a:r>
          <a:r>
            <a:rPr lang="en-US" sz="1400" dirty="0" err="1" smtClean="0">
              <a:latin typeface="Helvetica Neue" panose="020B0604020202020204" pitchFamily="34" charset="0"/>
            </a:rPr>
            <a:t>Nulla</a:t>
          </a:r>
          <a:r>
            <a:rPr lang="en-US" sz="1400" dirty="0" smtClean="0">
              <a:latin typeface="Helvetica Neue" panose="020B0604020202020204" pitchFamily="34" charset="0"/>
            </a:rPr>
            <a:t> </a:t>
          </a:r>
          <a:r>
            <a:rPr lang="en-US" sz="1400" dirty="0" err="1" smtClean="0">
              <a:latin typeface="Helvetica Neue" panose="020B0604020202020204" pitchFamily="34" charset="0"/>
            </a:rPr>
            <a:t>facilisi</a:t>
          </a:r>
          <a:r>
            <a:rPr lang="en-US" sz="1400" dirty="0" smtClean="0">
              <a:latin typeface="Helvetica Neue" panose="020B0604020202020204" pitchFamily="34" charset="0"/>
            </a:rPr>
            <a:t>. Dui id </a:t>
          </a:r>
          <a:r>
            <a:rPr lang="en-US" sz="1400" dirty="0" err="1" smtClean="0">
              <a:latin typeface="Helvetica Neue" panose="020B0604020202020204" pitchFamily="34" charset="0"/>
            </a:rPr>
            <a:t>lacinia</a:t>
          </a:r>
          <a:r>
            <a:rPr lang="en-US" sz="1400" dirty="0" smtClean="0">
              <a:latin typeface="Helvetica Neue" panose="020B0604020202020204" pitchFamily="34" charset="0"/>
            </a:rPr>
            <a:t> vel.</a:t>
          </a:r>
          <a:endParaRPr lang="en-US" sz="14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0.78551</cdr:y>
    </cdr:to>
    <cdr:sp macro="" textlink="">
      <cdr:nvSpPr>
        <cdr:cNvPr id="2" name="TextBox 1"/>
        <cdr:cNvSpPr txBox="1"/>
      </cdr:nvSpPr>
      <cdr:spPr>
        <a:xfrm xmlns:a="http://schemas.openxmlformats.org/drawingml/2006/main">
          <a:off x="133427" y="3736126"/>
          <a:ext cx="2630905" cy="38863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2000" dirty="0" smtClean="0">
              <a:solidFill>
                <a:schemeClr val="tx2"/>
              </a:solidFill>
              <a:latin typeface="SJSU Spartan Bold" panose="02000000000000000000" pitchFamily="2" charset="0"/>
            </a:rPr>
            <a:t>Assets 250,000</a:t>
          </a:r>
          <a:endParaRPr lang="en-US" sz="20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400" dirty="0" smtClean="0">
              <a:solidFill>
                <a:schemeClr val="tx1"/>
              </a:solidFill>
              <a:latin typeface="SJSU Spartan Regular" panose="02000000000000000000" pitchFamily="2" charset="0"/>
            </a:rPr>
            <a:t>Lorem</a:t>
          </a:r>
          <a:r>
            <a:rPr lang="en-US" sz="1400" baseline="0" dirty="0" smtClean="0">
              <a:solidFill>
                <a:schemeClr val="tx1"/>
              </a:solidFill>
              <a:latin typeface="SJSU Spartan Regular" panose="02000000000000000000" pitchFamily="2" charset="0"/>
            </a:rPr>
            <a:t> ipsum dolor sit </a:t>
          </a:r>
          <a:r>
            <a:rPr lang="en-US" sz="1400" baseline="0" dirty="0" err="1" smtClean="0">
              <a:solidFill>
                <a:schemeClr val="tx1"/>
              </a:solidFill>
              <a:latin typeface="SJSU Spartan Regular" panose="02000000000000000000" pitchFamily="2" charset="0"/>
            </a:rPr>
            <a:t>amet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conectetur</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adipiscing</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elit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Aliquam</a:t>
          </a:r>
          <a:r>
            <a:rPr lang="en-US" sz="1400" baseline="0" dirty="0" smtClean="0">
              <a:solidFill>
                <a:schemeClr val="tx1"/>
              </a:solidFill>
              <a:latin typeface="SJSU Spartan Regular" panose="02000000000000000000" pitchFamily="2" charset="0"/>
            </a:rPr>
            <a:t> non </a:t>
          </a:r>
          <a:r>
            <a:rPr lang="en-US" sz="1400" baseline="0" dirty="0" err="1" smtClean="0">
              <a:solidFill>
                <a:schemeClr val="tx1"/>
              </a:solidFill>
              <a:latin typeface="SJSU Spartan Regular" panose="02000000000000000000" pitchFamily="2" charset="0"/>
            </a:rPr>
            <a:t>sem</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mauria</a:t>
          </a:r>
          <a:r>
            <a:rPr lang="en-US" sz="1400" baseline="0" dirty="0" smtClean="0">
              <a:solidFill>
                <a:schemeClr val="tx1"/>
              </a:solidFill>
              <a:latin typeface="SJSU Spartan Regular" panose="02000000000000000000" pitchFamily="2" charset="0"/>
            </a:rPr>
            <a:t>.</a:t>
          </a:r>
          <a:endParaRPr lang="en-US" sz="14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0.78551</cdr:y>
    </cdr:to>
    <cdr:sp macro="" textlink="">
      <cdr:nvSpPr>
        <cdr:cNvPr id="2" name="TextBox 1"/>
        <cdr:cNvSpPr txBox="1"/>
      </cdr:nvSpPr>
      <cdr:spPr>
        <a:xfrm xmlns:a="http://schemas.openxmlformats.org/drawingml/2006/main">
          <a:off x="245722" y="3855382"/>
          <a:ext cx="5021179" cy="401035"/>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2000" dirty="0" smtClean="0">
              <a:solidFill>
                <a:schemeClr val="tx2"/>
              </a:solidFill>
              <a:latin typeface="SJSU Spartan Bold" panose="02000000000000000000" pitchFamily="2" charset="0"/>
            </a:rPr>
            <a:t>Assets 250,000</a:t>
          </a:r>
          <a:endParaRPr lang="en-US" sz="20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400" dirty="0" smtClean="0">
              <a:solidFill>
                <a:schemeClr val="tx1"/>
              </a:solidFill>
              <a:latin typeface="SJSU Spartan Regular" panose="02000000000000000000" pitchFamily="2" charset="0"/>
            </a:rPr>
            <a:t>Lorem</a:t>
          </a:r>
          <a:r>
            <a:rPr lang="en-US" sz="1400" baseline="0" dirty="0" smtClean="0">
              <a:solidFill>
                <a:schemeClr val="tx1"/>
              </a:solidFill>
              <a:latin typeface="SJSU Spartan Regular" panose="02000000000000000000" pitchFamily="2" charset="0"/>
            </a:rPr>
            <a:t> ipsum dolor sit </a:t>
          </a:r>
          <a:r>
            <a:rPr lang="en-US" sz="1400" baseline="0" dirty="0" err="1" smtClean="0">
              <a:solidFill>
                <a:schemeClr val="tx1"/>
              </a:solidFill>
              <a:latin typeface="SJSU Spartan Regular" panose="02000000000000000000" pitchFamily="2" charset="0"/>
            </a:rPr>
            <a:t>amet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conectetur</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adipiscing</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elit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Aliquam</a:t>
          </a:r>
          <a:r>
            <a:rPr lang="en-US" sz="1400" baseline="0" dirty="0" smtClean="0">
              <a:solidFill>
                <a:schemeClr val="tx1"/>
              </a:solidFill>
              <a:latin typeface="SJSU Spartan Regular" panose="02000000000000000000" pitchFamily="2" charset="0"/>
            </a:rPr>
            <a:t> non </a:t>
          </a:r>
          <a:r>
            <a:rPr lang="en-US" sz="1400" baseline="0" dirty="0" err="1" smtClean="0">
              <a:solidFill>
                <a:schemeClr val="tx1"/>
              </a:solidFill>
              <a:latin typeface="SJSU Spartan Regular" panose="02000000000000000000" pitchFamily="2" charset="0"/>
            </a:rPr>
            <a:t>sem</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mauria</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adipiacing</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elit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Aliquam</a:t>
          </a:r>
          <a:r>
            <a:rPr lang="en-US" sz="1400" baseline="0" dirty="0" smtClean="0">
              <a:solidFill>
                <a:schemeClr val="tx1"/>
              </a:solidFill>
              <a:latin typeface="SJSU Spartan Regular" panose="02000000000000000000" pitchFamily="2" charset="0"/>
            </a:rPr>
            <a:t> non </a:t>
          </a:r>
          <a:r>
            <a:rPr lang="en-US" sz="1400" baseline="0" dirty="0" err="1" smtClean="0">
              <a:solidFill>
                <a:schemeClr val="tx1"/>
              </a:solidFill>
              <a:latin typeface="SJSU Spartan Regular" panose="02000000000000000000" pitchFamily="2" charset="0"/>
            </a:rPr>
            <a:t>sem</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mauria</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noborust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jaobroaibi</a:t>
          </a:r>
          <a:r>
            <a:rPr lang="en-US" sz="1400" baseline="0" dirty="0" smtClean="0">
              <a:solidFill>
                <a:schemeClr val="tx1"/>
              </a:solidFill>
              <a:latin typeface="SJSU Spartan Regular" panose="02000000000000000000" pitchFamily="2" charset="0"/>
            </a:rPr>
            <a:t>.</a:t>
          </a:r>
          <a:endParaRPr lang="en-US" sz="14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latin typeface="Helvetica Neue" panose="020B0604020202020204" pitchFamily="34" charset="0"/>
            </a:rPr>
            <a:t>Lorem ipsum dolor sit </a:t>
          </a:r>
          <a:r>
            <a:rPr lang="en-US" sz="1400" dirty="0" err="1" smtClean="0">
              <a:latin typeface="Helvetica Neue" panose="020B0604020202020204" pitchFamily="34" charset="0"/>
            </a:rPr>
            <a:t>amet</a:t>
          </a:r>
          <a:r>
            <a:rPr lang="en-US" sz="1400" dirty="0" smtClean="0">
              <a:latin typeface="Helvetica Neue" panose="020B0604020202020204" pitchFamily="34" charset="0"/>
            </a:rPr>
            <a:t>, </a:t>
          </a:r>
          <a:r>
            <a:rPr lang="en-US" sz="1400" dirty="0" err="1" smtClean="0">
              <a:latin typeface="Helvetica Neue" panose="020B0604020202020204" pitchFamily="34" charset="0"/>
            </a:rPr>
            <a:t>consectetur</a:t>
          </a:r>
          <a:r>
            <a:rPr lang="en-US" sz="1400" dirty="0" smtClean="0">
              <a:latin typeface="Helvetica Neue" panose="020B0604020202020204" pitchFamily="34" charset="0"/>
            </a:rPr>
            <a:t> </a:t>
          </a:r>
          <a:r>
            <a:rPr lang="en-US" sz="1400" dirty="0" err="1" smtClean="0">
              <a:latin typeface="Helvetica Neue" panose="020B0604020202020204" pitchFamily="34" charset="0"/>
            </a:rPr>
            <a:t>adipiscing</a:t>
          </a:r>
          <a:r>
            <a:rPr lang="en-US" sz="1400" dirty="0" smtClean="0">
              <a:latin typeface="Helvetica Neue" panose="020B0604020202020204" pitchFamily="34" charset="0"/>
            </a:rPr>
            <a:t> </a:t>
          </a:r>
          <a:r>
            <a:rPr lang="en-US" sz="1400" dirty="0" err="1" smtClean="0">
              <a:latin typeface="Helvetica Neue" panose="020B0604020202020204" pitchFamily="34" charset="0"/>
            </a:rPr>
            <a:t>elit</a:t>
          </a:r>
          <a:r>
            <a:rPr lang="en-US" sz="1400" dirty="0" smtClean="0">
              <a:latin typeface="Helvetica Neue" panose="020B0604020202020204" pitchFamily="34" charset="0"/>
            </a:rPr>
            <a:t>. Nam ac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turpis</a:t>
          </a:r>
          <a:r>
            <a:rPr lang="en-US" sz="1400" dirty="0" smtClean="0">
              <a:latin typeface="Helvetica Neue" panose="020B0604020202020204" pitchFamily="34" charset="0"/>
            </a:rPr>
            <a:t>. </a:t>
          </a:r>
          <a:r>
            <a:rPr lang="en-US" sz="1400" dirty="0" err="1" smtClean="0">
              <a:latin typeface="Helvetica Neue" panose="020B0604020202020204" pitchFamily="34" charset="0"/>
            </a:rPr>
            <a:t>Ut</a:t>
          </a:r>
          <a:r>
            <a:rPr lang="en-US" sz="1400" dirty="0" smtClean="0">
              <a:latin typeface="Helvetica Neue" panose="020B0604020202020204" pitchFamily="34" charset="0"/>
            </a:rPr>
            <a:t> dui </a:t>
          </a:r>
          <a:r>
            <a:rPr lang="en-US" sz="1400" dirty="0" err="1" smtClean="0">
              <a:latin typeface="Helvetica Neue" panose="020B0604020202020204" pitchFamily="34" charset="0"/>
            </a:rPr>
            <a:t>urna</a:t>
          </a:r>
          <a:r>
            <a:rPr lang="en-US" sz="1400" dirty="0" smtClean="0">
              <a:latin typeface="Helvetica Neue" panose="020B0604020202020204" pitchFamily="34" charset="0"/>
            </a:rPr>
            <a:t>,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quis</a:t>
          </a:r>
          <a:r>
            <a:rPr lang="en-US" sz="1400" dirty="0" smtClean="0">
              <a:latin typeface="Helvetica Neue" panose="020B0604020202020204" pitchFamily="34" charset="0"/>
            </a:rPr>
            <a:t> </a:t>
          </a:r>
          <a:r>
            <a:rPr lang="en-US" sz="1400" dirty="0" err="1" smtClean="0">
              <a:latin typeface="Helvetica Neue" panose="020B0604020202020204" pitchFamily="34" charset="0"/>
            </a:rPr>
            <a:t>mauris</a:t>
          </a:r>
          <a:r>
            <a:rPr lang="en-US" sz="1400" dirty="0" smtClean="0">
              <a:latin typeface="Helvetica Neue" panose="020B0604020202020204" pitchFamily="34" charset="0"/>
            </a:rPr>
            <a:t> id,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tellus</a:t>
          </a:r>
          <a:r>
            <a:rPr lang="en-US" sz="1400" dirty="0" smtClean="0">
              <a:latin typeface="Helvetica Neue" panose="020B0604020202020204" pitchFamily="34" charset="0"/>
            </a:rPr>
            <a:t>. </a:t>
          </a:r>
          <a:r>
            <a:rPr lang="en-US" sz="1400" dirty="0" err="1" smtClean="0">
              <a:latin typeface="Helvetica Neue" panose="020B0604020202020204" pitchFamily="34" charset="0"/>
            </a:rPr>
            <a:t>Nulla</a:t>
          </a:r>
          <a:r>
            <a:rPr lang="en-US" sz="1400" dirty="0" smtClean="0">
              <a:latin typeface="Helvetica Neue" panose="020B0604020202020204" pitchFamily="34" charset="0"/>
            </a:rPr>
            <a:t> </a:t>
          </a:r>
          <a:r>
            <a:rPr lang="en-US" sz="1400" dirty="0" err="1" smtClean="0">
              <a:latin typeface="Helvetica Neue" panose="020B0604020202020204" pitchFamily="34" charset="0"/>
            </a:rPr>
            <a:t>facilisi</a:t>
          </a:r>
          <a:r>
            <a:rPr lang="en-US" sz="1400" dirty="0" smtClean="0">
              <a:latin typeface="Helvetica Neue" panose="020B0604020202020204" pitchFamily="34" charset="0"/>
            </a:rPr>
            <a:t>. Dui id </a:t>
          </a:r>
          <a:r>
            <a:rPr lang="en-US" sz="1400" dirty="0" err="1" smtClean="0">
              <a:latin typeface="Helvetica Neue" panose="020B0604020202020204" pitchFamily="34" charset="0"/>
            </a:rPr>
            <a:t>lacinia</a:t>
          </a:r>
          <a:r>
            <a:rPr lang="en-US" sz="1400" dirty="0" smtClean="0">
              <a:latin typeface="Helvetica Neue" panose="020B0604020202020204" pitchFamily="34" charset="0"/>
            </a:rPr>
            <a:t> vel.</a:t>
          </a:r>
          <a:endParaRPr lang="en-US" sz="1400" dirty="0">
            <a:latin typeface="Helvetica Neue" panose="020B0604020202020204" pitchFamily="34" charset="0"/>
          </a:endParaRPr>
        </a:p>
      </cdr:txBody>
    </cdr:sp>
  </cdr:relSizeAnchor>
  <cdr:relSizeAnchor xmlns:cdr="http://schemas.openxmlformats.org/drawingml/2006/chartDrawing">
    <cdr:from>
      <cdr:x>0.33841</cdr:x>
      <cdr:y>0.39391</cdr:y>
    </cdr:from>
    <cdr:to>
      <cdr:x>0.69887</cdr:x>
      <cdr:y>0.47319</cdr:y>
    </cdr:to>
    <cdr:sp macro="" textlink="">
      <cdr:nvSpPr>
        <cdr:cNvPr id="4" name="Rectangle 3"/>
        <cdr:cNvSpPr/>
      </cdr:nvSpPr>
      <cdr:spPr>
        <a:xfrm xmlns:a="http://schemas.openxmlformats.org/drawingml/2006/main">
          <a:off x="1299666" y="2134491"/>
          <a:ext cx="1384329" cy="429543"/>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dirty="0" smtClean="0">
              <a:solidFill>
                <a:schemeClr val="bg1"/>
              </a:solidFill>
              <a:latin typeface="Helvetica Neue" panose="020B0604020202020204" pitchFamily="34" charset="0"/>
            </a:rPr>
            <a:t>Click</a:t>
          </a:r>
          <a:r>
            <a:rPr lang="en-US" baseline="0" dirty="0" smtClean="0">
              <a:solidFill>
                <a:schemeClr val="bg1"/>
              </a:solidFill>
              <a:latin typeface="Helvetica Neue" panose="020B0604020202020204" pitchFamily="34" charset="0"/>
            </a:rPr>
            <a:t> here to enter descriptive text</a:t>
          </a:r>
          <a:endParaRPr lang="en-US"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latin typeface="Helvetica Neue" panose="020B0604020202020204" pitchFamily="34" charset="0"/>
            </a:rPr>
            <a:t>Lorem ipsum dolor sit </a:t>
          </a:r>
          <a:r>
            <a:rPr lang="en-US" sz="1400" dirty="0" err="1" smtClean="0">
              <a:latin typeface="Helvetica Neue" panose="020B0604020202020204" pitchFamily="34" charset="0"/>
            </a:rPr>
            <a:t>amet</a:t>
          </a:r>
          <a:r>
            <a:rPr lang="en-US" sz="1400" dirty="0" smtClean="0">
              <a:latin typeface="Helvetica Neue" panose="020B0604020202020204" pitchFamily="34" charset="0"/>
            </a:rPr>
            <a:t>, </a:t>
          </a:r>
          <a:r>
            <a:rPr lang="en-US" sz="1400" dirty="0" err="1" smtClean="0">
              <a:latin typeface="Helvetica Neue" panose="020B0604020202020204" pitchFamily="34" charset="0"/>
            </a:rPr>
            <a:t>consectetur</a:t>
          </a:r>
          <a:r>
            <a:rPr lang="en-US" sz="1400" dirty="0" smtClean="0">
              <a:latin typeface="Helvetica Neue" panose="020B0604020202020204" pitchFamily="34" charset="0"/>
            </a:rPr>
            <a:t> </a:t>
          </a:r>
          <a:r>
            <a:rPr lang="en-US" sz="1400" dirty="0" err="1" smtClean="0">
              <a:latin typeface="Helvetica Neue" panose="020B0604020202020204" pitchFamily="34" charset="0"/>
            </a:rPr>
            <a:t>adipiscing</a:t>
          </a:r>
          <a:r>
            <a:rPr lang="en-US" sz="1400" dirty="0" smtClean="0">
              <a:latin typeface="Helvetica Neue" panose="020B0604020202020204" pitchFamily="34" charset="0"/>
            </a:rPr>
            <a:t> </a:t>
          </a:r>
          <a:r>
            <a:rPr lang="en-US" sz="1400" dirty="0" err="1" smtClean="0">
              <a:latin typeface="Helvetica Neue" panose="020B0604020202020204" pitchFamily="34" charset="0"/>
            </a:rPr>
            <a:t>elit</a:t>
          </a:r>
          <a:r>
            <a:rPr lang="en-US" sz="1400" dirty="0" smtClean="0">
              <a:latin typeface="Helvetica Neue" panose="020B0604020202020204" pitchFamily="34" charset="0"/>
            </a:rPr>
            <a:t>. Nam ac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turpis</a:t>
          </a:r>
          <a:r>
            <a:rPr lang="en-US" sz="1400" dirty="0" smtClean="0">
              <a:latin typeface="Helvetica Neue" panose="020B0604020202020204" pitchFamily="34" charset="0"/>
            </a:rPr>
            <a:t>. </a:t>
          </a:r>
          <a:r>
            <a:rPr lang="en-US" sz="1400" dirty="0" err="1" smtClean="0">
              <a:latin typeface="Helvetica Neue" panose="020B0604020202020204" pitchFamily="34" charset="0"/>
            </a:rPr>
            <a:t>Ut</a:t>
          </a:r>
          <a:r>
            <a:rPr lang="en-US" sz="1400" dirty="0" smtClean="0">
              <a:latin typeface="Helvetica Neue" panose="020B0604020202020204" pitchFamily="34" charset="0"/>
            </a:rPr>
            <a:t> dui </a:t>
          </a:r>
          <a:r>
            <a:rPr lang="en-US" sz="1400" dirty="0" err="1" smtClean="0">
              <a:latin typeface="Helvetica Neue" panose="020B0604020202020204" pitchFamily="34" charset="0"/>
            </a:rPr>
            <a:t>urna</a:t>
          </a:r>
          <a:r>
            <a:rPr lang="en-US" sz="1400" dirty="0" smtClean="0">
              <a:latin typeface="Helvetica Neue" panose="020B0604020202020204" pitchFamily="34" charset="0"/>
            </a:rPr>
            <a:t>, </a:t>
          </a:r>
          <a:r>
            <a:rPr lang="en-US" sz="1400" dirty="0" err="1" smtClean="0">
              <a:latin typeface="Helvetica Neue" panose="020B0604020202020204" pitchFamily="34" charset="0"/>
            </a:rPr>
            <a:t>tincidunt</a:t>
          </a:r>
          <a:r>
            <a:rPr lang="en-US" sz="1400" dirty="0" smtClean="0">
              <a:latin typeface="Helvetica Neue" panose="020B0604020202020204" pitchFamily="34" charset="0"/>
            </a:rPr>
            <a:t> </a:t>
          </a:r>
          <a:r>
            <a:rPr lang="en-US" sz="1400" dirty="0" err="1" smtClean="0">
              <a:latin typeface="Helvetica Neue" panose="020B0604020202020204" pitchFamily="34" charset="0"/>
            </a:rPr>
            <a:t>quis</a:t>
          </a:r>
          <a:r>
            <a:rPr lang="en-US" sz="1400" dirty="0" smtClean="0">
              <a:latin typeface="Helvetica Neue" panose="020B0604020202020204" pitchFamily="34" charset="0"/>
            </a:rPr>
            <a:t> </a:t>
          </a:r>
          <a:r>
            <a:rPr lang="en-US" sz="1400" dirty="0" err="1" smtClean="0">
              <a:latin typeface="Helvetica Neue" panose="020B0604020202020204" pitchFamily="34" charset="0"/>
            </a:rPr>
            <a:t>mauris</a:t>
          </a:r>
          <a:r>
            <a:rPr lang="en-US" sz="1400" dirty="0" smtClean="0">
              <a:latin typeface="Helvetica Neue" panose="020B0604020202020204" pitchFamily="34" charset="0"/>
            </a:rPr>
            <a:t> id,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egestas</a:t>
          </a:r>
          <a:r>
            <a:rPr lang="en-US" sz="1400" dirty="0" smtClean="0">
              <a:latin typeface="Helvetica Neue" panose="020B0604020202020204" pitchFamily="34" charset="0"/>
            </a:rPr>
            <a:t> </a:t>
          </a:r>
          <a:r>
            <a:rPr lang="en-US" sz="1400" dirty="0" err="1" smtClean="0">
              <a:latin typeface="Helvetica Neue" panose="020B0604020202020204" pitchFamily="34" charset="0"/>
            </a:rPr>
            <a:t>tellus</a:t>
          </a:r>
          <a:r>
            <a:rPr lang="en-US" sz="1400" dirty="0" smtClean="0">
              <a:latin typeface="Helvetica Neue" panose="020B0604020202020204" pitchFamily="34" charset="0"/>
            </a:rPr>
            <a:t>. </a:t>
          </a:r>
          <a:r>
            <a:rPr lang="en-US" sz="1400" dirty="0" err="1" smtClean="0">
              <a:latin typeface="Helvetica Neue" panose="020B0604020202020204" pitchFamily="34" charset="0"/>
            </a:rPr>
            <a:t>Nulla</a:t>
          </a:r>
          <a:r>
            <a:rPr lang="en-US" sz="1400" dirty="0" smtClean="0">
              <a:latin typeface="Helvetica Neue" panose="020B0604020202020204" pitchFamily="34" charset="0"/>
            </a:rPr>
            <a:t> </a:t>
          </a:r>
          <a:r>
            <a:rPr lang="en-US" sz="1400" dirty="0" err="1" smtClean="0">
              <a:latin typeface="Helvetica Neue" panose="020B0604020202020204" pitchFamily="34" charset="0"/>
            </a:rPr>
            <a:t>facilisi</a:t>
          </a:r>
          <a:r>
            <a:rPr lang="en-US" sz="1400" dirty="0" smtClean="0">
              <a:latin typeface="Helvetica Neue" panose="020B0604020202020204" pitchFamily="34" charset="0"/>
            </a:rPr>
            <a:t>. Dui</a:t>
          </a:r>
          <a:r>
            <a:rPr lang="en-US" sz="1400" baseline="0" dirty="0" smtClean="0">
              <a:latin typeface="Helvetica Neue" panose="020B0604020202020204" pitchFamily="34" charset="0"/>
            </a:rPr>
            <a:t> id </a:t>
          </a:r>
          <a:r>
            <a:rPr lang="en-US" sz="1400" baseline="0" dirty="0" err="1" smtClean="0">
              <a:latin typeface="Helvetica Neue" panose="020B0604020202020204" pitchFamily="34" charset="0"/>
            </a:rPr>
            <a:t>lacinia</a:t>
          </a:r>
          <a:r>
            <a:rPr lang="en-US" sz="1400" baseline="0" dirty="0" smtClean="0">
              <a:latin typeface="Helvetica Neue" panose="020B0604020202020204" pitchFamily="34" charset="0"/>
            </a:rPr>
            <a:t> vel.</a:t>
          </a:r>
          <a:endParaRPr lang="en-US" sz="1400" dirty="0">
            <a:latin typeface="Helvetica Neue" panose="020B0604020202020204" pitchFamily="34" charset="0"/>
          </a:endParaRPr>
        </a:p>
      </cdr:txBody>
    </cdr:sp>
  </cdr:relSizeAnchor>
  <cdr:relSizeAnchor xmlns:cdr="http://schemas.openxmlformats.org/drawingml/2006/chartDrawing">
    <cdr:from>
      <cdr:x>0.33841</cdr:x>
      <cdr:y>0.39391</cdr:y>
    </cdr:from>
    <cdr:to>
      <cdr:x>0.69887</cdr:x>
      <cdr:y>0.47319</cdr:y>
    </cdr:to>
    <cdr:sp macro="" textlink="">
      <cdr:nvSpPr>
        <cdr:cNvPr id="4" name="Rectangle 3"/>
        <cdr:cNvSpPr/>
      </cdr:nvSpPr>
      <cdr:spPr>
        <a:xfrm xmlns:a="http://schemas.openxmlformats.org/drawingml/2006/main">
          <a:off x="1299666" y="2134491"/>
          <a:ext cx="1384329" cy="429543"/>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dirty="0" smtClean="0">
              <a:solidFill>
                <a:schemeClr val="bg1"/>
              </a:solidFill>
              <a:latin typeface="Helvetica Neue" panose="020B0604020202020204" pitchFamily="34" charset="0"/>
            </a:rPr>
            <a:t>Click</a:t>
          </a:r>
          <a:r>
            <a:rPr lang="en-US" baseline="0" dirty="0" smtClean="0">
              <a:solidFill>
                <a:schemeClr val="bg1"/>
              </a:solidFill>
              <a:latin typeface="Helvetica Neue" panose="020B0604020202020204" pitchFamily="34" charset="0"/>
            </a:rPr>
            <a:t> here to enter descriptive text</a:t>
          </a:r>
          <a:endParaRPr lang="en-US"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0.32518</cdr:x>
      <cdr:y>0.38454</cdr:y>
    </cdr:from>
    <cdr:to>
      <cdr:x>0.68564</cdr:x>
      <cdr:y>0.46381</cdr:y>
    </cdr:to>
    <cdr:sp macro="" textlink="">
      <cdr:nvSpPr>
        <cdr:cNvPr id="2" name="Rectangle 1"/>
        <cdr:cNvSpPr/>
      </cdr:nvSpPr>
      <cdr:spPr>
        <a:xfrm xmlns:a="http://schemas.openxmlformats.org/drawingml/2006/main">
          <a:off x="1248866" y="2083691"/>
          <a:ext cx="1384329" cy="429543"/>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dirty="0" smtClean="0">
              <a:solidFill>
                <a:schemeClr val="tx1"/>
              </a:solidFill>
              <a:latin typeface="Helvetica Neue" panose="020B0604020202020204" pitchFamily="34" charset="0"/>
            </a:rPr>
            <a:t>Click</a:t>
          </a:r>
          <a:r>
            <a:rPr lang="en-US" baseline="0" dirty="0" smtClean="0">
              <a:solidFill>
                <a:schemeClr val="tx1"/>
              </a:solidFill>
              <a:latin typeface="Helvetica Neue" panose="020B0604020202020204" pitchFamily="34" charset="0"/>
            </a:rPr>
            <a:t> here to enter descriptive text</a:t>
          </a:r>
          <a:endParaRPr lang="en-US"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solidFill>
                <a:schemeClr val="tx1"/>
              </a:solidFill>
              <a:latin typeface="Helvetica Neue" panose="020B0604020202020204" pitchFamily="34" charset="0"/>
            </a:rPr>
            <a:t>Lorem ipsum dolor sit </a:t>
          </a:r>
          <a:r>
            <a:rPr lang="en-US" sz="1400" dirty="0" err="1" smtClean="0">
              <a:solidFill>
                <a:schemeClr val="tx1"/>
              </a:solidFill>
              <a:latin typeface="Helvetica Neue" panose="020B0604020202020204" pitchFamily="34" charset="0"/>
            </a:rPr>
            <a:t>amet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consectetur</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adipiscing</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elit</a:t>
          </a:r>
          <a:r>
            <a:rPr lang="en-US" sz="1400" dirty="0" smtClean="0">
              <a:solidFill>
                <a:schemeClr val="tx1"/>
              </a:solidFill>
              <a:latin typeface="Helvetica Neue" panose="020B0604020202020204" pitchFamily="34" charset="0"/>
            </a:rPr>
            <a:t>. Nam ac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turpis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Ut</a:t>
          </a:r>
          <a:r>
            <a:rPr lang="en-US" sz="1400" dirty="0" smtClean="0">
              <a:solidFill>
                <a:schemeClr val="tx1"/>
              </a:solidFill>
              <a:latin typeface="Helvetica Neue" panose="020B0604020202020204" pitchFamily="34" charset="0"/>
            </a:rPr>
            <a:t> dui </a:t>
          </a:r>
          <a:r>
            <a:rPr lang="en-US" sz="1400" dirty="0" err="1" smtClean="0">
              <a:solidFill>
                <a:schemeClr val="tx1"/>
              </a:solidFill>
              <a:latin typeface="Helvetica Neue" panose="020B0604020202020204" pitchFamily="34" charset="0"/>
            </a:rPr>
            <a:t>urna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quis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mauris</a:t>
          </a:r>
          <a:r>
            <a:rPr lang="en-US" sz="1400" dirty="0" smtClean="0">
              <a:solidFill>
                <a:schemeClr val="tx1"/>
              </a:solidFill>
              <a:latin typeface="Helvetica Neue" panose="020B0604020202020204" pitchFamily="34" charset="0"/>
            </a:rPr>
            <a:t> id,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tellus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Nulla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facilisi</a:t>
          </a:r>
          <a:r>
            <a:rPr lang="en-US" sz="1400" dirty="0" smtClean="0">
              <a:solidFill>
                <a:schemeClr val="tx1"/>
              </a:solidFill>
              <a:latin typeface="Helvetica Neue" panose="020B0604020202020204" pitchFamily="34" charset="0"/>
            </a:rPr>
            <a:t>. Dui id </a:t>
          </a:r>
          <a:r>
            <a:rPr lang="en-US" sz="1400" dirty="0" err="1" smtClean="0">
              <a:solidFill>
                <a:schemeClr val="tx1"/>
              </a:solidFill>
              <a:latin typeface="Helvetica Neue" panose="020B0604020202020204" pitchFamily="34" charset="0"/>
            </a:rPr>
            <a:t>lacinia</a:t>
          </a:r>
          <a:r>
            <a:rPr lang="en-US" sz="1400" dirty="0" smtClean="0">
              <a:solidFill>
                <a:schemeClr val="tx1"/>
              </a:solidFill>
              <a:latin typeface="Helvetica Neue" panose="020B0604020202020204" pitchFamily="34" charset="0"/>
            </a:rPr>
            <a:t> vel.</a:t>
          </a:r>
          <a:endParaRPr lang="en-US" sz="14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solidFill>
                <a:schemeClr val="tx1"/>
              </a:solidFill>
              <a:latin typeface="Helvetica Neue" panose="020B0604020202020204" pitchFamily="34" charset="0"/>
            </a:rPr>
            <a:t>Lorem ipsum dolor sit </a:t>
          </a:r>
          <a:r>
            <a:rPr lang="en-US" sz="1400" dirty="0" err="1" smtClean="0">
              <a:solidFill>
                <a:schemeClr val="tx1"/>
              </a:solidFill>
              <a:latin typeface="Helvetica Neue" panose="020B0604020202020204" pitchFamily="34" charset="0"/>
            </a:rPr>
            <a:t>amet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consectetur</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adipiscing</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elit</a:t>
          </a:r>
          <a:r>
            <a:rPr lang="en-US" sz="1400" dirty="0" smtClean="0">
              <a:solidFill>
                <a:schemeClr val="tx1"/>
              </a:solidFill>
              <a:latin typeface="Helvetica Neue" panose="020B0604020202020204" pitchFamily="34" charset="0"/>
            </a:rPr>
            <a:t>. Nam ac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turpis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Ut</a:t>
          </a:r>
          <a:r>
            <a:rPr lang="en-US" sz="1400" dirty="0" smtClean="0">
              <a:solidFill>
                <a:schemeClr val="tx1"/>
              </a:solidFill>
              <a:latin typeface="Helvetica Neue" panose="020B0604020202020204" pitchFamily="34" charset="0"/>
            </a:rPr>
            <a:t> dui </a:t>
          </a:r>
          <a:r>
            <a:rPr lang="en-US" sz="1400" dirty="0" err="1" smtClean="0">
              <a:solidFill>
                <a:schemeClr val="tx1"/>
              </a:solidFill>
              <a:latin typeface="Helvetica Neue" panose="020B0604020202020204" pitchFamily="34" charset="0"/>
            </a:rPr>
            <a:t>urna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quis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mauris</a:t>
          </a:r>
          <a:r>
            <a:rPr lang="en-US" sz="1400" dirty="0" smtClean="0">
              <a:solidFill>
                <a:schemeClr val="tx1"/>
              </a:solidFill>
              <a:latin typeface="Helvetica Neue" panose="020B0604020202020204" pitchFamily="34" charset="0"/>
            </a:rPr>
            <a:t> id,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tellus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Nulla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facilisi</a:t>
          </a:r>
          <a:r>
            <a:rPr lang="en-US" sz="1400" dirty="0" smtClean="0">
              <a:solidFill>
                <a:schemeClr val="tx1"/>
              </a:solidFill>
              <a:latin typeface="Helvetica Neue" panose="020B0604020202020204" pitchFamily="34" charset="0"/>
            </a:rPr>
            <a:t>. Dui id </a:t>
          </a:r>
          <a:r>
            <a:rPr lang="en-US" sz="1400" dirty="0" err="1" smtClean="0">
              <a:solidFill>
                <a:schemeClr val="tx1"/>
              </a:solidFill>
              <a:latin typeface="Helvetica Neue" panose="020B0604020202020204" pitchFamily="34" charset="0"/>
            </a:rPr>
            <a:t>lacinia</a:t>
          </a:r>
          <a:r>
            <a:rPr lang="en-US" sz="1400" dirty="0" smtClean="0">
              <a:solidFill>
                <a:schemeClr val="tx1"/>
              </a:solidFill>
              <a:latin typeface="Helvetica Neue" panose="020B0604020202020204" pitchFamily="34" charset="0"/>
            </a:rPr>
            <a:t> vel.</a:t>
          </a:r>
          <a:endParaRPr lang="en-US" sz="1400" dirty="0">
            <a:solidFill>
              <a:schemeClr val="tx1"/>
            </a:solidFill>
            <a:latin typeface="Helvetica Neue" panose="020B0604020202020204" pitchFamily="34" charset="0"/>
          </a:endParaRPr>
        </a:p>
      </cdr:txBody>
    </cdr:sp>
  </cdr:relSizeAnchor>
  <cdr:relSizeAnchor xmlns:cdr="http://schemas.openxmlformats.org/drawingml/2006/chartDrawing">
    <cdr:from>
      <cdr:x>0.33841</cdr:x>
      <cdr:y>0.39391</cdr:y>
    </cdr:from>
    <cdr:to>
      <cdr:x>0.69887</cdr:x>
      <cdr:y>0.47319</cdr:y>
    </cdr:to>
    <cdr:sp macro="" textlink="">
      <cdr:nvSpPr>
        <cdr:cNvPr id="4" name="Rectangle 3"/>
        <cdr:cNvSpPr/>
      </cdr:nvSpPr>
      <cdr:spPr>
        <a:xfrm xmlns:a="http://schemas.openxmlformats.org/drawingml/2006/main">
          <a:off x="1299666" y="2134491"/>
          <a:ext cx="1384329" cy="429543"/>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dirty="0" smtClean="0">
              <a:solidFill>
                <a:schemeClr val="tx1"/>
              </a:solidFill>
              <a:latin typeface="Helvetica Neue" panose="020B0604020202020204" pitchFamily="34" charset="0"/>
            </a:rPr>
            <a:t>Click</a:t>
          </a:r>
          <a:r>
            <a:rPr lang="en-US" baseline="0" dirty="0" smtClean="0">
              <a:solidFill>
                <a:schemeClr val="tx1"/>
              </a:solidFill>
              <a:latin typeface="Helvetica Neue" panose="020B0604020202020204" pitchFamily="34" charset="0"/>
            </a:rPr>
            <a:t> here to enter descriptive text</a:t>
          </a:r>
          <a:endParaRPr lang="en-US"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400" dirty="0" smtClean="0">
              <a:solidFill>
                <a:schemeClr val="tx1"/>
              </a:solidFill>
              <a:latin typeface="Helvetica Neue" panose="020B0604020202020204" pitchFamily="34" charset="0"/>
            </a:rPr>
            <a:t>Lorem ipsum dolor sit </a:t>
          </a:r>
          <a:r>
            <a:rPr lang="en-US" sz="1400" dirty="0" err="1" smtClean="0">
              <a:solidFill>
                <a:schemeClr val="tx1"/>
              </a:solidFill>
              <a:latin typeface="Helvetica Neue" panose="020B0604020202020204" pitchFamily="34" charset="0"/>
            </a:rPr>
            <a:t>amet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consectetur</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adipiscing</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elit</a:t>
          </a:r>
          <a:r>
            <a:rPr lang="en-US" sz="1400" dirty="0" smtClean="0">
              <a:solidFill>
                <a:schemeClr val="tx1"/>
              </a:solidFill>
              <a:latin typeface="Helvetica Neue" panose="020B0604020202020204" pitchFamily="34" charset="0"/>
            </a:rPr>
            <a:t>. Nam ac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turpis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Ut</a:t>
          </a:r>
          <a:r>
            <a:rPr lang="en-US" sz="1400" dirty="0" smtClean="0">
              <a:solidFill>
                <a:schemeClr val="tx1"/>
              </a:solidFill>
              <a:latin typeface="Helvetica Neue" panose="020B0604020202020204" pitchFamily="34" charset="0"/>
            </a:rPr>
            <a:t> dui </a:t>
          </a:r>
          <a:r>
            <a:rPr lang="en-US" sz="1400" dirty="0" err="1" smtClean="0">
              <a:solidFill>
                <a:schemeClr val="tx1"/>
              </a:solidFill>
              <a:latin typeface="Helvetica Neue" panose="020B0604020202020204" pitchFamily="34" charset="0"/>
            </a:rPr>
            <a:t>urna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tincidunt</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quis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mauris</a:t>
          </a:r>
          <a:r>
            <a:rPr lang="en-US" sz="1400" dirty="0" smtClean="0">
              <a:solidFill>
                <a:schemeClr val="tx1"/>
              </a:solidFill>
              <a:latin typeface="Helvetica Neue" panose="020B0604020202020204" pitchFamily="34" charset="0"/>
            </a:rPr>
            <a:t> id,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egestas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tellus</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Nulla</a:t>
          </a:r>
          <a:r>
            <a:rPr lang="en-US" sz="1400" dirty="0" smtClean="0">
              <a:solidFill>
                <a:schemeClr val="tx1"/>
              </a:solidFill>
              <a:latin typeface="Helvetica Neue" panose="020B0604020202020204" pitchFamily="34" charset="0"/>
            </a:rPr>
            <a:t> </a:t>
          </a:r>
          <a:r>
            <a:rPr lang="en-US" sz="1400" dirty="0" err="1" smtClean="0">
              <a:solidFill>
                <a:schemeClr val="tx1"/>
              </a:solidFill>
              <a:latin typeface="Helvetica Neue" panose="020B0604020202020204" pitchFamily="34" charset="0"/>
            </a:rPr>
            <a:t>facilisi</a:t>
          </a:r>
          <a:r>
            <a:rPr lang="en-US" sz="1400" dirty="0" smtClean="0">
              <a:solidFill>
                <a:schemeClr val="tx1"/>
              </a:solidFill>
              <a:latin typeface="Helvetica Neue" panose="020B0604020202020204" pitchFamily="34" charset="0"/>
            </a:rPr>
            <a:t>. Dui</a:t>
          </a:r>
          <a:r>
            <a:rPr lang="en-US" sz="1400" baseline="0" dirty="0" smtClean="0">
              <a:solidFill>
                <a:schemeClr val="tx1"/>
              </a:solidFill>
              <a:latin typeface="Helvetica Neue" panose="020B0604020202020204" pitchFamily="34" charset="0"/>
            </a:rPr>
            <a:t> id </a:t>
          </a:r>
          <a:r>
            <a:rPr lang="en-US" sz="1400" baseline="0" dirty="0" err="1" smtClean="0">
              <a:solidFill>
                <a:schemeClr val="tx1"/>
              </a:solidFill>
              <a:latin typeface="Helvetica Neue" panose="020B0604020202020204" pitchFamily="34" charset="0"/>
            </a:rPr>
            <a:t>lacinia</a:t>
          </a:r>
          <a:r>
            <a:rPr lang="en-US" sz="1400" baseline="0" dirty="0" smtClean="0">
              <a:solidFill>
                <a:schemeClr val="tx1"/>
              </a:solidFill>
              <a:latin typeface="Helvetica Neue" panose="020B0604020202020204" pitchFamily="34" charset="0"/>
            </a:rPr>
            <a:t> vel.</a:t>
          </a:r>
          <a:endParaRPr lang="en-US" sz="1400" dirty="0">
            <a:solidFill>
              <a:schemeClr val="tx1"/>
            </a:solidFill>
            <a:latin typeface="Helvetica Neue" panose="020B0604020202020204" pitchFamily="34" charset="0"/>
          </a:endParaRPr>
        </a:p>
      </cdr:txBody>
    </cdr:sp>
  </cdr:relSizeAnchor>
  <cdr:relSizeAnchor xmlns:cdr="http://schemas.openxmlformats.org/drawingml/2006/chartDrawing">
    <cdr:from>
      <cdr:x>0.33841</cdr:x>
      <cdr:y>0.39391</cdr:y>
    </cdr:from>
    <cdr:to>
      <cdr:x>0.69887</cdr:x>
      <cdr:y>0.47319</cdr:y>
    </cdr:to>
    <cdr:sp macro="" textlink="">
      <cdr:nvSpPr>
        <cdr:cNvPr id="4" name="Rectangle 3"/>
        <cdr:cNvSpPr/>
      </cdr:nvSpPr>
      <cdr:spPr>
        <a:xfrm xmlns:a="http://schemas.openxmlformats.org/drawingml/2006/main">
          <a:off x="1299666" y="2134491"/>
          <a:ext cx="1384329" cy="429543"/>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dirty="0" smtClean="0">
              <a:solidFill>
                <a:schemeClr val="tx1"/>
              </a:solidFill>
              <a:latin typeface="Helvetica Neue" panose="020B0604020202020204" pitchFamily="34" charset="0"/>
            </a:rPr>
            <a:t>Click</a:t>
          </a:r>
          <a:r>
            <a:rPr lang="en-US" baseline="0" dirty="0" smtClean="0">
              <a:solidFill>
                <a:schemeClr val="tx1"/>
              </a:solidFill>
              <a:latin typeface="Helvetica Neue" panose="020B0604020202020204" pitchFamily="34" charset="0"/>
            </a:rPr>
            <a:t> here to enter descriptive text</a:t>
          </a:r>
          <a:endParaRPr lang="en-US"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0.84572</cdr:y>
    </cdr:from>
    <cdr:to>
      <cdr:x>0.88419</cdr:x>
      <cdr:y>1</cdr:y>
    </cdr:to>
    <cdr:sp macro="" textlink="">
      <cdr:nvSpPr>
        <cdr:cNvPr id="2" name="Rectangle 1"/>
        <cdr:cNvSpPr/>
      </cdr:nvSpPr>
      <cdr:spPr>
        <a:xfrm xmlns:a="http://schemas.openxmlformats.org/drawingml/2006/main">
          <a:off x="488382" y="4582666"/>
          <a:ext cx="3240505" cy="836001"/>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600" dirty="0" smtClean="0">
              <a:solidFill>
                <a:schemeClr val="bg1"/>
              </a:solidFill>
              <a:latin typeface="SJSU Spartan Regular" panose="02000000000000000000" pitchFamily="2" charset="0"/>
            </a:rPr>
            <a:t>Click</a:t>
          </a:r>
          <a:r>
            <a:rPr lang="en-US" sz="1600" baseline="0" dirty="0" smtClean="0">
              <a:solidFill>
                <a:schemeClr val="bg1"/>
              </a:solidFill>
              <a:latin typeface="SJSU Spartan Regular" panose="02000000000000000000" pitchFamily="2" charset="0"/>
            </a:rPr>
            <a:t> here to enter descriptive text about the chart</a:t>
          </a:r>
          <a:endParaRPr lang="en-US" sz="16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0.12785</cdr:x>
      <cdr:y>0.84572</cdr:y>
    </cdr:from>
    <cdr:to>
      <cdr:x>0.89624</cdr:x>
      <cdr:y>1</cdr:y>
    </cdr:to>
    <cdr:sp macro="" textlink="">
      <cdr:nvSpPr>
        <cdr:cNvPr id="5" name="Rectangle 4"/>
        <cdr:cNvSpPr/>
      </cdr:nvSpPr>
      <cdr:spPr>
        <a:xfrm xmlns:a="http://schemas.openxmlformats.org/drawingml/2006/main">
          <a:off x="539182" y="4633466"/>
          <a:ext cx="3240505" cy="836001"/>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600" dirty="0" smtClean="0">
              <a:solidFill>
                <a:schemeClr val="bg1"/>
              </a:solidFill>
              <a:latin typeface="SJSU Spartan Regular" panose="02000000000000000000" pitchFamily="2" charset="0"/>
            </a:rPr>
            <a:t>Click</a:t>
          </a:r>
          <a:r>
            <a:rPr lang="en-US" sz="1600" baseline="0" dirty="0" smtClean="0">
              <a:solidFill>
                <a:schemeClr val="bg1"/>
              </a:solidFill>
              <a:latin typeface="SJSU Spartan Regular" panose="02000000000000000000" pitchFamily="2" charset="0"/>
            </a:rPr>
            <a:t> here to enter descriptive text about the chart</a:t>
          </a:r>
          <a:endParaRPr lang="en-US" sz="16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1</cdr:x>
      <cdr:y>0.78551</cdr:y>
    </cdr:to>
    <cdr:sp macro="" textlink="">
      <cdr:nvSpPr>
        <cdr:cNvPr id="2" name="TextBox 1"/>
        <cdr:cNvSpPr txBox="1"/>
      </cdr:nvSpPr>
      <cdr:spPr>
        <a:xfrm xmlns:a="http://schemas.openxmlformats.org/drawingml/2006/main">
          <a:off x="119400" y="3736134"/>
          <a:ext cx="2229854" cy="388647"/>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2000" dirty="0" smtClean="0">
              <a:solidFill>
                <a:schemeClr val="tx2"/>
              </a:solidFill>
              <a:latin typeface="SJSU Spartan Bold" panose="02000000000000000000" pitchFamily="2" charset="0"/>
            </a:rPr>
            <a:t>Assets 250,000</a:t>
          </a:r>
          <a:endParaRPr lang="en-US" sz="20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400" dirty="0" smtClean="0">
              <a:solidFill>
                <a:schemeClr val="tx1"/>
              </a:solidFill>
              <a:latin typeface="SJSU Spartan Regular" panose="02000000000000000000" pitchFamily="2" charset="0"/>
            </a:rPr>
            <a:t>Lorem</a:t>
          </a:r>
          <a:r>
            <a:rPr lang="en-US" sz="1400" baseline="0" dirty="0" smtClean="0">
              <a:solidFill>
                <a:schemeClr val="tx1"/>
              </a:solidFill>
              <a:latin typeface="SJSU Spartan Regular" panose="02000000000000000000" pitchFamily="2" charset="0"/>
            </a:rPr>
            <a:t> ipsum dolor sit </a:t>
          </a:r>
          <a:r>
            <a:rPr lang="en-US" sz="1400" baseline="0" dirty="0" err="1" smtClean="0">
              <a:solidFill>
                <a:schemeClr val="tx1"/>
              </a:solidFill>
              <a:latin typeface="SJSU Spartan Regular" panose="02000000000000000000" pitchFamily="2" charset="0"/>
            </a:rPr>
            <a:t>amet</a:t>
          </a:r>
          <a:r>
            <a:rPr lang="en-US" sz="1400" baseline="0" dirty="0" smtClean="0">
              <a:solidFill>
                <a:schemeClr val="tx1"/>
              </a:solidFill>
              <a:latin typeface="SJSU Spartan Regular" panose="02000000000000000000" pitchFamily="2" charset="0"/>
            </a:rPr>
            <a:t>, </a:t>
          </a:r>
          <a:r>
            <a:rPr lang="en-US" sz="1400" baseline="0" dirty="0" err="1" smtClean="0">
              <a:solidFill>
                <a:schemeClr val="tx1"/>
              </a:solidFill>
              <a:latin typeface="SJSU Spartan Regular" panose="02000000000000000000" pitchFamily="2" charset="0"/>
            </a:rPr>
            <a:t>conectetur</a:t>
          </a:r>
          <a:endParaRPr lang="en-US" sz="14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661BA2-51E6-B345-B7B8-C82DE927955F}" type="datetimeFigureOut">
              <a:rPr lang="en-US" smtClean="0"/>
              <a:t>5/14/17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AEA7D-586A-764E-BF49-2CB8256B327C}" type="slidenum">
              <a:rPr lang="en-US" smtClean="0"/>
              <a:t>‹#›</a:t>
            </a:fld>
            <a:endParaRPr lang="en-US"/>
          </a:p>
        </p:txBody>
      </p:sp>
    </p:spTree>
    <p:extLst>
      <p:ext uri="{BB962C8B-B14F-4D97-AF65-F5344CB8AC3E}">
        <p14:creationId xmlns:p14="http://schemas.microsoft.com/office/powerpoint/2010/main" val="1256355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image" Target="../media/image11.png"/><Relationship Id="rId1" Type="http://schemas.openxmlformats.org/officeDocument/2006/relationships/slideMaster" Target="../slideMasters/slideMaster9.xml"/><Relationship Id="rId2" Type="http://schemas.openxmlformats.org/officeDocument/2006/relationships/chart" Target="../charts/chart1.xml"/></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5" Type="http://schemas.openxmlformats.org/officeDocument/2006/relationships/image" Target="../media/image11.png"/><Relationship Id="rId1" Type="http://schemas.openxmlformats.org/officeDocument/2006/relationships/slideMaster" Target="../slideMasters/slideMaster9.xml"/><Relationship Id="rId2" Type="http://schemas.openxmlformats.org/officeDocument/2006/relationships/chart" Target="../charts/chart4.xml"/></Relationships>
</file>

<file path=ppt/slideLayouts/_rels/slideLayout42.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image" Target="../media/image11.png"/><Relationship Id="rId1" Type="http://schemas.openxmlformats.org/officeDocument/2006/relationships/slideMaster" Target="../slideMasters/slideMaster9.xml"/><Relationship Id="rId2" Type="http://schemas.openxmlformats.org/officeDocument/2006/relationships/chart" Target="../charts/chart7.xml"/></Relationships>
</file>

<file path=ppt/slideLayouts/_rels/slideLayout43.xml.rels><?xml version="1.0" encoding="UTF-8" standalone="yes"?>
<Relationships xmlns="http://schemas.openxmlformats.org/package/2006/relationships"><Relationship Id="rId3" Type="http://schemas.openxmlformats.org/officeDocument/2006/relationships/chart" Target="../charts/chart10.xml"/><Relationship Id="rId4" Type="http://schemas.openxmlformats.org/officeDocument/2006/relationships/chart" Target="../charts/chart11.xml"/><Relationship Id="rId5" Type="http://schemas.openxmlformats.org/officeDocument/2006/relationships/image" Target="../media/image11.png"/><Relationship Id="rId1" Type="http://schemas.openxmlformats.org/officeDocument/2006/relationships/slideMaster" Target="../slideMasters/slideMaster9.xml"/><Relationship Id="rId2" Type="http://schemas.openxmlformats.org/officeDocument/2006/relationships/chart" Target="../charts/chart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chart" Target="../charts/chart12.xml"/><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762217"/>
          </a:xfrm>
        </p:spPr>
        <p:txBody>
          <a:bodyPr>
            <a:normAutofit/>
          </a:bodyPr>
          <a:lstStyle>
            <a:lvl1pPr>
              <a:defRPr sz="40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838200" y="1347537"/>
            <a:ext cx="5699760" cy="307777"/>
          </a:xfrm>
          <a:prstGeom prst="rect">
            <a:avLst/>
          </a:prstGeom>
          <a:noFill/>
        </p:spPr>
        <p:txBody>
          <a:bodyPr wrap="square" rtlCol="0">
            <a:spAutoFit/>
          </a:bodyPr>
          <a:lstStyle/>
          <a:p>
            <a:r>
              <a:rPr lang="en-US" sz="1400" i="1" dirty="0" smtClean="0">
                <a:solidFill>
                  <a:schemeClr val="bg1"/>
                </a:solidFill>
                <a:latin typeface="SJSU Spartan Regular" panose="02000000000000000000" pitchFamily="2" charset="0"/>
              </a:rPr>
              <a:t>Remember</a:t>
            </a:r>
            <a:r>
              <a:rPr lang="en-US" sz="1400" i="1" baseline="0" dirty="0" smtClean="0">
                <a:solidFill>
                  <a:schemeClr val="bg1"/>
                </a:solidFill>
                <a:latin typeface="SJSU Spartan Regular" panose="02000000000000000000" pitchFamily="2" charset="0"/>
              </a:rPr>
              <a:t> to delete this slide before giving your presentation.</a:t>
            </a:r>
            <a:endParaRPr lang="en-US" sz="1400" i="1" dirty="0">
              <a:solidFill>
                <a:schemeClr val="bg1"/>
              </a:solidFill>
              <a:latin typeface="SJSU Spartan Regular" panose="02000000000000000000" pitchFamily="2" charset="0"/>
            </a:endParaRPr>
          </a:p>
        </p:txBody>
      </p:sp>
      <p:sp>
        <p:nvSpPr>
          <p:cNvPr id="5" name="TextBox 4"/>
          <p:cNvSpPr txBox="1"/>
          <p:nvPr userDrawn="1"/>
        </p:nvSpPr>
        <p:spPr>
          <a:xfrm>
            <a:off x="838200" y="1655314"/>
            <a:ext cx="5257800" cy="4154984"/>
          </a:xfrm>
          <a:prstGeom prst="rect">
            <a:avLst/>
          </a:prstGeom>
          <a:noFill/>
        </p:spPr>
        <p:txBody>
          <a:bodyPr wrap="square" rtlCol="0">
            <a:spAutoFit/>
          </a:bodyPr>
          <a:lstStyle/>
          <a:p>
            <a:r>
              <a:rPr lang="en-US" sz="12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Cover and Title Slides</a:t>
            </a:r>
            <a:r>
              <a:rPr lang="en-US" sz="1200" dirty="0" smtClean="0">
                <a:solidFill>
                  <a:schemeClr val="bg1"/>
                </a:solidFill>
                <a:latin typeface="SJSU Spartan Regular" panose="02000000000000000000" pitchFamily="2" charset="0"/>
              </a:rPr>
              <a:t>: Start your presentation with one of the title slides.</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Bumpers</a:t>
            </a:r>
            <a:r>
              <a:rPr lang="en-US" sz="1200" dirty="0" smtClean="0">
                <a:solidFill>
                  <a:schemeClr val="bg1"/>
                </a:solidFill>
                <a:latin typeface="SJSU Spartan Regular" panose="02000000000000000000" pitchFamily="2" charset="0"/>
              </a:rPr>
              <a:t>: Use a bumper slide to signal a transition to a new section of your presentation.</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Section Headers</a:t>
            </a:r>
            <a:r>
              <a:rPr lang="en-US" sz="1200" dirty="0" smtClean="0">
                <a:solidFill>
                  <a:schemeClr val="bg1"/>
                </a:solidFill>
                <a:latin typeface="SJSU Spartan Regular" panose="02000000000000000000" pitchFamily="2" charset="0"/>
              </a:rPr>
              <a:t>: Start a new topic or section of your presentation with a section header.</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Content Slides (White and Blue Options)</a:t>
            </a:r>
            <a:r>
              <a:rPr lang="en-US" sz="1200" dirty="0" smtClean="0">
                <a:solidFill>
                  <a:schemeClr val="bg1"/>
                </a:solidFill>
                <a:latin typeface="SJSU Spartan Regular" panose="02000000000000000000" pitchFamily="2" charset="0"/>
              </a:rPr>
              <a:t>: Content slides allow you to present a combination of text, imagery and/or charts.</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Image Slides</a:t>
            </a:r>
            <a:r>
              <a:rPr lang="en-US" sz="12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200" dirty="0" smtClean="0">
              <a:solidFill>
                <a:schemeClr val="bg1"/>
              </a:solidFill>
              <a:latin typeface="SJSU Spartan Regular" panose="02000000000000000000" pitchFamily="2" charset="0"/>
            </a:endParaRPr>
          </a:p>
          <a:p>
            <a:r>
              <a:rPr lang="en-US" sz="1200" b="1" dirty="0" smtClean="0">
                <a:solidFill>
                  <a:schemeClr val="bg1"/>
                </a:solidFill>
                <a:latin typeface="SJSU Spartan Regular" panose="02000000000000000000" pitchFamily="2" charset="0"/>
              </a:rPr>
              <a:t>Charts</a:t>
            </a:r>
            <a:r>
              <a:rPr lang="en-US" sz="1200" dirty="0" smtClean="0">
                <a:solidFill>
                  <a:schemeClr val="bg1"/>
                </a:solidFill>
                <a:latin typeface="SJSU Spartan Regular" panose="02000000000000000000" pitchFamily="2" charset="0"/>
              </a:rPr>
              <a:t>: Using the instructions below, create custom charts and graphs to present your data.</a:t>
            </a:r>
          </a:p>
          <a:p>
            <a:endParaRPr lang="en-US" sz="1200" dirty="0" smtClean="0">
              <a:solidFill>
                <a:schemeClr val="bg1"/>
              </a:solidFill>
              <a:latin typeface="SJSU Spartan Regular" panose="02000000000000000000" pitchFamily="2" charset="0"/>
            </a:endParaRPr>
          </a:p>
        </p:txBody>
      </p:sp>
      <p:sp>
        <p:nvSpPr>
          <p:cNvPr id="6" name="TextBox 5"/>
          <p:cNvSpPr txBox="1"/>
          <p:nvPr userDrawn="1"/>
        </p:nvSpPr>
        <p:spPr>
          <a:xfrm>
            <a:off x="6096000" y="1655314"/>
            <a:ext cx="5257800" cy="4154984"/>
          </a:xfrm>
          <a:prstGeom prst="rect">
            <a:avLst/>
          </a:prstGeom>
          <a:noFill/>
        </p:spPr>
        <p:txBody>
          <a:bodyPr wrap="square" rtlCol="0">
            <a:spAutoFit/>
          </a:bodyPr>
          <a:lstStyle/>
          <a:p>
            <a:r>
              <a:rPr lang="en-US" sz="1200" b="1" dirty="0" smtClean="0">
                <a:solidFill>
                  <a:schemeClr val="bg1"/>
                </a:solidFill>
                <a:latin typeface="SJSU Spartan Regular" panose="02000000000000000000" pitchFamily="2" charset="0"/>
              </a:rPr>
              <a:t>How to customize your slides</a:t>
            </a:r>
            <a:r>
              <a:rPr lang="en-US" sz="1200" dirty="0" smtClean="0">
                <a:solidFill>
                  <a:schemeClr val="bg1"/>
                </a:solidFill>
                <a:latin typeface="SJSU Spartan Regular" panose="02000000000000000000" pitchFamily="2" charset="0"/>
              </a:rPr>
              <a:t>:</a:t>
            </a:r>
          </a:p>
          <a:p>
            <a:endParaRPr lang="en-US" sz="1200" dirty="0" smtClean="0">
              <a:solidFill>
                <a:schemeClr val="bg1"/>
              </a:solidFill>
              <a:latin typeface="SJSU Spartan Regular" panose="02000000000000000000" pitchFamily="2" charset="0"/>
            </a:endParaRPr>
          </a:p>
          <a:p>
            <a:r>
              <a:rPr lang="en-US" sz="12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200" dirty="0" err="1" smtClean="0">
                <a:solidFill>
                  <a:schemeClr val="bg1"/>
                </a:solidFill>
                <a:latin typeface="SJSU Spartan Regular" panose="02000000000000000000" pitchFamily="2" charset="0"/>
              </a:rPr>
              <a:t>Ctrl+click</a:t>
            </a:r>
            <a:r>
              <a:rPr lang="en-US" sz="1200" dirty="0" smtClean="0">
                <a:solidFill>
                  <a:schemeClr val="bg1"/>
                </a:solidFill>
                <a:latin typeface="SJSU Spartan Regular" panose="02000000000000000000" pitchFamily="2" charset="0"/>
              </a:rPr>
              <a:t> on Mac) the image and select "Format Shape" and use the "File" button under “Fill – Insert Picture From." You may need to resize the lockup if its size differs from that of the primary mark. To resize, go to "Size/Position" and, under "Text Box,” select "Resize Shape to Fit Text."</a:t>
            </a:r>
          </a:p>
          <a:p>
            <a:endParaRPr lang="en-US" sz="1200" dirty="0" smtClean="0">
              <a:solidFill>
                <a:schemeClr val="bg1"/>
              </a:solidFill>
              <a:latin typeface="SJSU Spartan Regular" panose="02000000000000000000" pitchFamily="2" charset="0"/>
            </a:endParaRPr>
          </a:p>
          <a:p>
            <a:r>
              <a:rPr lang="en-US" sz="12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200" dirty="0" smtClean="0">
              <a:solidFill>
                <a:schemeClr val="bg1"/>
              </a:solidFill>
              <a:latin typeface="SJSU Spartan Regular" panose="02000000000000000000" pitchFamily="2" charset="0"/>
            </a:endParaRPr>
          </a:p>
          <a:p>
            <a:r>
              <a:rPr lang="en-US" sz="1200" dirty="0" smtClean="0">
                <a:solidFill>
                  <a:schemeClr val="bg1"/>
                </a:solidFill>
                <a:latin typeface="SJSU Spartan Regular" panose="02000000000000000000" pitchFamily="2" charset="0"/>
              </a:rPr>
              <a:t>For some slide layouts, you will need to manually turn on the footer and/or slide numbers.</a:t>
            </a:r>
          </a:p>
          <a:p>
            <a:endParaRPr lang="en-US" sz="1200" dirty="0" smtClean="0">
              <a:solidFill>
                <a:schemeClr val="bg1"/>
              </a:solidFill>
              <a:latin typeface="SJSU Spartan Regular" panose="02000000000000000000" pitchFamily="2" charset="0"/>
            </a:endParaRPr>
          </a:p>
          <a:p>
            <a:r>
              <a:rPr lang="en-US" sz="1200" dirty="0" smtClean="0">
                <a:solidFill>
                  <a:schemeClr val="bg1"/>
                </a:solidFill>
                <a:latin typeface="SJSU Spartan Regular" panose="02000000000000000000" pitchFamily="2" charset="0"/>
              </a:rPr>
              <a:t>For compelling SJSU imagery to use in your presentation, go to:</a:t>
            </a:r>
          </a:p>
          <a:p>
            <a:r>
              <a:rPr lang="en-US" sz="1200" dirty="0" smtClean="0">
                <a:solidFill>
                  <a:schemeClr val="bg1"/>
                </a:solidFill>
                <a:latin typeface="SJSU Spartan Regular" panose="02000000000000000000" pitchFamily="2" charset="0"/>
              </a:rPr>
              <a:t>go.sjsu.edu/</a:t>
            </a:r>
            <a:r>
              <a:rPr lang="en-US" sz="1200" dirty="0" err="1" smtClean="0">
                <a:solidFill>
                  <a:schemeClr val="bg1"/>
                </a:solidFill>
                <a:latin typeface="SJSU Spartan Regular" panose="02000000000000000000" pitchFamily="2" charset="0"/>
              </a:rPr>
              <a:t>photographylibrary</a:t>
            </a:r>
            <a:endParaRPr lang="en-US" sz="1200" dirty="0" smtClean="0">
              <a:solidFill>
                <a:schemeClr val="bg1"/>
              </a:solidFill>
              <a:latin typeface="SJSU Spartan Regular" panose="02000000000000000000" pitchFamily="2" charset="0"/>
            </a:endParaRPr>
          </a:p>
          <a:p>
            <a:endParaRPr lang="en-US" sz="12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2336881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2158" y="2242051"/>
            <a:ext cx="1076024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822325" y="3191628"/>
            <a:ext cx="10326688"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6" name="Text Placeholder 22" descr="SJSU Primary Mark" title="SJSU Primary Mark"/>
          <p:cNvSpPr>
            <a:spLocks noGrp="1" noChangeAspect="1"/>
          </p:cNvSpPr>
          <p:nvPr>
            <p:ph type="body" sz="quarter" idx="15" hasCustomPrompt="1"/>
          </p:nvPr>
        </p:nvSpPr>
        <p:spPr>
          <a:xfrm>
            <a:off x="9144000" y="6217920"/>
            <a:ext cx="2350008" cy="438912"/>
          </a:xfrm>
          <a:prstGeom prst="rect">
            <a:avLst/>
          </a:prstGeom>
          <a:blipFill>
            <a:blip r:embed="rId2"/>
            <a:stretch>
              <a:fillRect/>
            </a:stretch>
          </a:blipFill>
        </p:spPr>
        <p:txBody>
          <a:bodyPr anchor="ct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12192000" cy="6858000"/>
          </a:xfrm>
        </p:spPr>
        <p:txBody>
          <a:bodyPr anchor="t" anchorCtr="0">
            <a:normAutofit/>
          </a:bodyPr>
          <a:lstStyle>
            <a:lvl1pPr algn="ctr">
              <a:defRPr sz="16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822158" y="2242051"/>
            <a:ext cx="1076024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822325" y="3191628"/>
            <a:ext cx="10326688"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6" name="Text Placeholder 22" descr="SJSU Primary Mark" title="SJSU Primary Mark"/>
          <p:cNvSpPr>
            <a:spLocks noGrp="1" noChangeAspect="1"/>
          </p:cNvSpPr>
          <p:nvPr>
            <p:ph type="body" sz="quarter" idx="15" hasCustomPrompt="1"/>
          </p:nvPr>
        </p:nvSpPr>
        <p:spPr>
          <a:xfrm>
            <a:off x="9144000" y="6217920"/>
            <a:ext cx="2350008" cy="438912"/>
          </a:xfrm>
          <a:prstGeom prst="rect">
            <a:avLst/>
          </a:prstGeom>
          <a:blipFill>
            <a:blip r:embed="rId2"/>
            <a:stretch>
              <a:fillRect/>
            </a:stretch>
          </a:blipFill>
        </p:spPr>
        <p:txBody>
          <a:bodyPr anchor="ct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Tree>
    <p:extLst>
      <p:ext uri="{BB962C8B-B14F-4D97-AF65-F5344CB8AC3E}">
        <p14:creationId xmlns:p14="http://schemas.microsoft.com/office/powerpoint/2010/main" val="146250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1948" y="4423778"/>
            <a:ext cx="10760242" cy="838033"/>
          </a:xfrm>
        </p:spPr>
        <p:txBody>
          <a:bodyPr>
            <a:noAutofit/>
          </a:bodyPr>
          <a:lstStyle>
            <a:lvl1pPr>
              <a:defRPr sz="7200">
                <a:solidFill>
                  <a:schemeClr val="bg1"/>
                </a:solidFill>
              </a:defRPr>
            </a:lvl1pPr>
          </a:lstStyle>
          <a:p>
            <a:r>
              <a:rPr lang="en-US" dirty="0" smtClean="0"/>
              <a:t>Section Heading</a:t>
            </a:r>
            <a:endParaRPr lang="en-US" dirty="0"/>
          </a:p>
        </p:txBody>
      </p:sp>
      <p:sp>
        <p:nvSpPr>
          <p:cNvPr id="6" name="Text Placeholder 3" descr="SJSU Primary Mark" title="SJSU Primary Mark"/>
          <p:cNvSpPr>
            <a:spLocks noGrp="1" noChangeAspect="1"/>
          </p:cNvSpPr>
          <p:nvPr>
            <p:ph type="body" sz="quarter" idx="14" hasCustomPrompt="1"/>
          </p:nvPr>
        </p:nvSpPr>
        <p:spPr>
          <a:xfrm>
            <a:off x="9144000" y="6217920"/>
            <a:ext cx="2350008" cy="438912"/>
          </a:xfrm>
          <a:blipFill>
            <a:blip r:embed="rId3"/>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616410"/>
            <a:ext cx="105156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838200" y="2695575"/>
            <a:ext cx="10515600" cy="2262188"/>
          </a:xfrm>
        </p:spPr>
        <p:txBody>
          <a:bodyPr/>
          <a:lstStyle>
            <a:lvl1pPr>
              <a:defRPr/>
            </a:lvl1pPr>
          </a:lstStyle>
          <a:p>
            <a:pPr lvl="0"/>
            <a:r>
              <a:rPr lang="en-US" dirty="0" smtClean="0"/>
              <a:t>Section Subhead</a:t>
            </a:r>
            <a:endParaRPr lang="en-US" dirty="0"/>
          </a:p>
        </p:txBody>
      </p:sp>
      <p:sp>
        <p:nvSpPr>
          <p:cNvPr id="9"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702012"/>
            <a:ext cx="10515600" cy="517190"/>
          </a:xfrm>
        </p:spPr>
        <p:txBody>
          <a:bodyPr>
            <a:normAutofit/>
          </a:bodyPr>
          <a:lstStyle>
            <a:lvl1pPr>
              <a:defRPr sz="24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3435016" y="2073318"/>
            <a:ext cx="5321968" cy="2262188"/>
          </a:xfrm>
        </p:spPr>
        <p:txBody>
          <a:bodyPr>
            <a:normAutofit/>
          </a:bodyPr>
          <a:lstStyle>
            <a:lvl1pPr>
              <a:defRPr sz="28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9"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Tree>
    <p:extLst>
      <p:ext uri="{BB962C8B-B14F-4D97-AF65-F5344CB8AC3E}">
        <p14:creationId xmlns:p14="http://schemas.microsoft.com/office/powerpoint/2010/main" val="1305399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838200" y="3061846"/>
            <a:ext cx="105156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93558"/>
            <a:ext cx="105156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838200" y="3061846"/>
            <a:ext cx="105156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357962"/>
            <a:ext cx="105156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838199" y="3061846"/>
            <a:ext cx="5097379"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6272463" y="3061846"/>
            <a:ext cx="5081336"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3" descr="SJSU Primary Mark" title="SJSU Primary Mark"/>
          <p:cNvSpPr>
            <a:spLocks noGrp="1" noChangeAspect="1"/>
          </p:cNvSpPr>
          <p:nvPr>
            <p:ph type="body" sz="quarter" idx="15"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Tree>
    <p:extLst>
      <p:ext uri="{BB962C8B-B14F-4D97-AF65-F5344CB8AC3E}">
        <p14:creationId xmlns:p14="http://schemas.microsoft.com/office/powerpoint/2010/main" val="2019376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838199" y="3061846"/>
            <a:ext cx="5097379"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6272463" y="3061846"/>
            <a:ext cx="5081336"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838200" y="593558"/>
            <a:ext cx="105156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838200" y="2357962"/>
            <a:ext cx="105156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9" name="Text Placeholder 3" descr="SJSU Primary Mark" title="SJSU Primary Mark"/>
          <p:cNvSpPr>
            <a:spLocks noGrp="1" noChangeAspect="1"/>
          </p:cNvSpPr>
          <p:nvPr>
            <p:ph type="body" sz="quarter" idx="15"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838200" y="2823411"/>
            <a:ext cx="3285952"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606754" y="2821215"/>
            <a:ext cx="3132221"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8221578" y="2821214"/>
            <a:ext cx="3132221"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3" descr="SJSU Primary Mark" title="SJSU Primary Mark"/>
          <p:cNvSpPr>
            <a:spLocks noGrp="1" noChangeAspect="1"/>
          </p:cNvSpPr>
          <p:nvPr>
            <p:ph type="body" sz="quarter" idx="16"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Tree>
    <p:extLst>
      <p:ext uri="{BB962C8B-B14F-4D97-AF65-F5344CB8AC3E}">
        <p14:creationId xmlns:p14="http://schemas.microsoft.com/office/powerpoint/2010/main" val="1128945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838200" y="3061846"/>
            <a:ext cx="105156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4"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93558"/>
            <a:ext cx="105156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838200" y="3061846"/>
            <a:ext cx="105156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357962"/>
            <a:ext cx="105156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Text Placeholder 3" descr="SJSU Primary Mark" title="SJSU Primary Mark"/>
          <p:cNvSpPr>
            <a:spLocks noGrp="1" noChangeAspect="1"/>
          </p:cNvSpPr>
          <p:nvPr>
            <p:ph type="body" sz="quarter" idx="14"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838199" y="3061846"/>
            <a:ext cx="5097379"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6272463" y="3061846"/>
            <a:ext cx="5081336"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3" descr="SJSU Primary Mark" title="SJSU Primary Mark"/>
          <p:cNvSpPr>
            <a:spLocks noGrp="1" noChangeAspect="1"/>
          </p:cNvSpPr>
          <p:nvPr>
            <p:ph type="body" sz="quarter" idx="15"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838199" y="3061846"/>
            <a:ext cx="5097379"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6272463" y="3061846"/>
            <a:ext cx="5081336"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838200" y="593558"/>
            <a:ext cx="105156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838200" y="2357962"/>
            <a:ext cx="105156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9" name="Text Placeholder 3" descr="SJSU Primary Mark" title="SJSU Primary Mark"/>
          <p:cNvSpPr>
            <a:spLocks noGrp="1" noChangeAspect="1"/>
          </p:cNvSpPr>
          <p:nvPr>
            <p:ph type="body" sz="quarter" idx="15"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204367"/>
            <a:ext cx="105156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838200" y="2823411"/>
            <a:ext cx="3285952"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838200" y="2117332"/>
            <a:ext cx="105156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606754" y="2821215"/>
            <a:ext cx="3132221"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8221578" y="2821214"/>
            <a:ext cx="3132221"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3" descr="SJSU Primary Mark" title="SJSU Primary Mark"/>
          <p:cNvSpPr>
            <a:spLocks noGrp="1" noChangeAspect="1"/>
          </p:cNvSpPr>
          <p:nvPr>
            <p:ph type="body" sz="quarter" idx="16" hasCustomPrompt="1"/>
          </p:nvPr>
        </p:nvSpPr>
        <p:spPr>
          <a:xfrm>
            <a:off x="9144000" y="6217920"/>
            <a:ext cx="2350008" cy="438912"/>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757989" y="4808788"/>
            <a:ext cx="105156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7989" y="4808788"/>
            <a:ext cx="105156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
        <p:nvSpPr>
          <p:cNvPr id="2" name="TextBox 1"/>
          <p:cNvSpPr txBox="1"/>
          <p:nvPr userDrawn="1"/>
        </p:nvSpPr>
        <p:spPr>
          <a:xfrm>
            <a:off x="4577861" y="4431446"/>
            <a:ext cx="3036277"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3589165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3796592"/>
            <a:ext cx="12192000" cy="3061408"/>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lstStyle>
            <a:lvl1pPr marL="914400" indent="0">
              <a:defRPr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796592"/>
            <a:ext cx="12192000" cy="3061408"/>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lstStyle>
            <a:lvl1pPr marL="914400" indent="0">
              <a:defRPr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3796592"/>
            <a:ext cx="12192000" cy="3061408"/>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lstStyle>
            <a:lvl1pPr marL="914400" indent="0">
              <a:defRPr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3796592"/>
            <a:ext cx="12192000" cy="3061408"/>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lstStyle>
            <a:lvl1pPr marL="914400" indent="0">
              <a:defRPr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92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lstStyle>
            <a:lvl1pPr>
              <a:defRPr>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12192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812693"/>
            <a:ext cx="12192000" cy="716570"/>
          </a:xfrm>
          <a:noFill/>
        </p:spPr>
        <p:txBody>
          <a:bodyPr/>
          <a:lstStyle>
            <a:lvl1pPr marL="914400" indent="0">
              <a:defRPr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3"/>
            <a:ext cx="12192000" cy="1668379"/>
          </a:xfrm>
          <a:prstGeom prst="rect">
            <a:avLst/>
          </a:prstGeom>
        </p:spPr>
        <p:txBody>
          <a:bodyPr/>
          <a:lstStyle>
            <a:lvl1pPr marL="914400" indent="0">
              <a:lnSpc>
                <a:spcPct val="100000"/>
              </a:lnSpc>
              <a:buFontTx/>
              <a:buNone/>
              <a:defRPr sz="20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12192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20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12192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812693"/>
            <a:ext cx="12192000" cy="716570"/>
          </a:xfrm>
          <a:noFill/>
        </p:spPr>
        <p:txBody>
          <a:bodyPr/>
          <a:lstStyle>
            <a:lvl1pPr marL="914400" indent="0">
              <a:defRPr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3"/>
            <a:ext cx="12192000" cy="1668379"/>
          </a:xfrm>
          <a:prstGeom prst="rect">
            <a:avLst/>
          </a:prstGeom>
        </p:spPr>
        <p:txBody>
          <a:bodyPr/>
          <a:lstStyle>
            <a:lvl1pPr marL="914400" indent="0">
              <a:lnSpc>
                <a:spcPct val="100000"/>
              </a:lnSpc>
              <a:buFontTx/>
              <a:buNone/>
              <a:defRPr sz="20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prstGeom prst="rect">
            <a:avLst/>
          </a:prstGeom>
        </p:spPr>
        <p:txBody>
          <a:bodyPr anchor="ctr"/>
          <a:lstStyle>
            <a:lvl1pPr marL="0" indent="0" algn="ctr">
              <a:buFontTx/>
              <a:buNone/>
              <a:defRPr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838200" y="702008"/>
            <a:ext cx="708660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838200" y="1416384"/>
            <a:ext cx="708659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838200" y="2033503"/>
            <a:ext cx="525780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096000" cy="6858000"/>
          </a:xfrm>
          <a:prstGeom prst="rect">
            <a:avLst/>
          </a:prstGeom>
        </p:spPr>
        <p:txBody>
          <a:bodyPr anchor="ctr"/>
          <a:lstStyle>
            <a:lvl1pPr marL="0" indent="0" algn="ctr">
              <a:buFontTx/>
              <a:buNone/>
              <a:defRPr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400800" y="702008"/>
            <a:ext cx="5518484"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400801" y="1416384"/>
            <a:ext cx="5518484"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400800" y="2033503"/>
            <a:ext cx="5518484"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12192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20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971800" y="3264408"/>
            <a:ext cx="6245352" cy="1170432"/>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26907710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1258951419"/>
              </p:ext>
            </p:extLst>
          </p:nvPr>
        </p:nvGraphicFramePr>
        <p:xfrm>
          <a:off x="162838" y="711229"/>
          <a:ext cx="384048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3401685807"/>
              </p:ext>
            </p:extLst>
          </p:nvPr>
        </p:nvGraphicFramePr>
        <p:xfrm>
          <a:off x="4192461" y="711229"/>
          <a:ext cx="384048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04862801"/>
              </p:ext>
            </p:extLst>
          </p:nvPr>
        </p:nvGraphicFramePr>
        <p:xfrm>
          <a:off x="8222084" y="711229"/>
          <a:ext cx="384048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3" descr="SJSU Primary Mark" title="SJSU Primary Mark"/>
          <p:cNvSpPr>
            <a:spLocks noGrp="1" noChangeAspect="1"/>
          </p:cNvSpPr>
          <p:nvPr>
            <p:ph type="body" sz="quarter" idx="14" hasCustomPrompt="1"/>
          </p:nvPr>
        </p:nvSpPr>
        <p:spPr>
          <a:xfrm>
            <a:off x="9144000" y="6217920"/>
            <a:ext cx="2350008" cy="438912"/>
          </a:xfrm>
          <a:prstGeom prst="rect">
            <a:avLst/>
          </a:prstGeom>
          <a:blipFill>
            <a:blip r:embed="rId5"/>
            <a:stretch>
              <a:fillRect/>
            </a:stretch>
          </a:blipFill>
        </p:spPr>
        <p:txBody>
          <a:bodyPr/>
          <a:lstStyle>
            <a:lvl1pPr marL="0" indent="0">
              <a:buFontTx/>
              <a:buNone/>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chemeClr val="tx1">
                    <a:tint val="75000"/>
                  </a:schemeClr>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old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1284078550"/>
              </p:ext>
            </p:extLst>
          </p:nvPr>
        </p:nvGraphicFramePr>
        <p:xfrm>
          <a:off x="162838" y="711229"/>
          <a:ext cx="384048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66725169"/>
              </p:ext>
            </p:extLst>
          </p:nvPr>
        </p:nvGraphicFramePr>
        <p:xfrm>
          <a:off x="4192461" y="711229"/>
          <a:ext cx="384048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86989963"/>
              </p:ext>
            </p:extLst>
          </p:nvPr>
        </p:nvGraphicFramePr>
        <p:xfrm>
          <a:off x="8222084" y="711229"/>
          <a:ext cx="384048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3" descr="SJSU Primary Mark" title="SJSU Primary Mark"/>
          <p:cNvSpPr>
            <a:spLocks noGrp="1" noChangeAspect="1"/>
          </p:cNvSpPr>
          <p:nvPr>
            <p:ph type="body" sz="quarter" idx="14" hasCustomPrompt="1"/>
          </p:nvPr>
        </p:nvSpPr>
        <p:spPr>
          <a:xfrm>
            <a:off x="9144000" y="6217920"/>
            <a:ext cx="2350008" cy="438912"/>
          </a:xfrm>
          <a:prstGeom prst="rect">
            <a:avLst/>
          </a:prstGeom>
          <a:blipFill>
            <a:blip r:embed="rId5"/>
            <a:stretch>
              <a:fillRect/>
            </a:stretch>
          </a:blipFill>
        </p:spPr>
        <p:txBody>
          <a:bodyPr/>
          <a:lstStyle>
            <a:lvl1pPr marL="0" indent="0">
              <a:buFontTx/>
              <a:buNone/>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chemeClr val="tx1">
                    <a:tint val="75000"/>
                  </a:schemeClr>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53601661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3309406715"/>
              </p:ext>
            </p:extLst>
          </p:nvPr>
        </p:nvGraphicFramePr>
        <p:xfrm>
          <a:off x="162837" y="711229"/>
          <a:ext cx="4217271"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517049955"/>
              </p:ext>
            </p:extLst>
          </p:nvPr>
        </p:nvGraphicFramePr>
        <p:xfrm>
          <a:off x="7845289" y="711229"/>
          <a:ext cx="4217275"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4380111" y="711228"/>
            <a:ext cx="3465179" cy="1438413"/>
          </a:xfrm>
          <a:prstGeom prst="rect">
            <a:avLst/>
          </a:prstGeom>
          <a:solidFill>
            <a:schemeClr val="tx2"/>
          </a:solidFill>
        </p:spPr>
        <p:txBody>
          <a:bodyPr anchor="ctr"/>
          <a:lstStyle>
            <a:lvl1pPr marL="0" indent="0">
              <a:buFontTx/>
              <a:buNone/>
              <a:defRPr sz="20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4380110" y="1799342"/>
            <a:ext cx="3465179"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400" spc="0" dirty="0" smtClean="0">
                <a:latin typeface="Helvetica Neue" panose="020B0604020202020204" pitchFamily="34" charset="0"/>
              </a:rPr>
              <a:t>Lorem ipsum dolor sit </a:t>
            </a:r>
            <a:r>
              <a:rPr lang="en-US" sz="1400" spc="0" dirty="0" err="1" smtClean="0">
                <a:latin typeface="Helvetica Neue" panose="020B0604020202020204" pitchFamily="34" charset="0"/>
              </a:rPr>
              <a:t>amet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consectetur</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adipiscing</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elit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sed</a:t>
            </a:r>
            <a:r>
              <a:rPr lang="en-US" sz="1400" spc="0" dirty="0" smtClean="0">
                <a:latin typeface="Helvetica Neue" panose="020B0604020202020204" pitchFamily="34" charset="0"/>
              </a:rPr>
              <a:t> do </a:t>
            </a:r>
            <a:r>
              <a:rPr lang="en-US" sz="1400" spc="0" dirty="0" err="1" smtClean="0">
                <a:latin typeface="Helvetica Neue" panose="020B0604020202020204" pitchFamily="34" charset="0"/>
              </a:rPr>
              <a:t>eiusmod</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tempor</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incididunt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ut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labore</a:t>
            </a:r>
            <a:r>
              <a:rPr lang="en-US" sz="1400" spc="0" dirty="0" smtClean="0">
                <a:latin typeface="Helvetica Neue" panose="020B0604020202020204" pitchFamily="34" charset="0"/>
              </a:rPr>
              <a:t> et </a:t>
            </a:r>
            <a:r>
              <a:rPr lang="en-US" sz="1400" spc="0" dirty="0" err="1" smtClean="0">
                <a:latin typeface="Helvetica Neue" panose="020B0604020202020204" pitchFamily="34" charset="0"/>
              </a:rPr>
              <a:t>dolore</a:t>
            </a:r>
            <a:r>
              <a:rPr lang="en-US" sz="1400" spc="0" dirty="0" smtClean="0">
                <a:latin typeface="Helvetica Neue" panose="020B0604020202020204" pitchFamily="34" charset="0"/>
              </a:rPr>
              <a:t> magna </a:t>
            </a:r>
            <a:r>
              <a:rPr lang="en-US" sz="1400" spc="0" dirty="0" err="1" smtClean="0">
                <a:latin typeface="Helvetica Neue" panose="020B0604020202020204" pitchFamily="34" charset="0"/>
              </a:rPr>
              <a:t>aliqua</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Ut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enim</a:t>
            </a:r>
            <a:r>
              <a:rPr lang="en-US" sz="1400" spc="0" dirty="0" smtClean="0">
                <a:latin typeface="Helvetica Neue" panose="020B0604020202020204" pitchFamily="34" charset="0"/>
              </a:rPr>
              <a:t> ad minim </a:t>
            </a:r>
            <a:r>
              <a:rPr lang="en-US" sz="1400" spc="0" dirty="0" err="1" smtClean="0">
                <a:latin typeface="Helvetica Neue" panose="020B0604020202020204" pitchFamily="34" charset="0"/>
              </a:rPr>
              <a:t>veniam</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quis</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nostrud</a:t>
            </a:r>
            <a:r>
              <a:rPr lang="en-US" sz="1400" spc="0" dirty="0" smtClean="0">
                <a:latin typeface="Helvetica Neue" panose="020B0604020202020204" pitchFamily="34" charset="0"/>
              </a:rPr>
              <a:t> exercitation </a:t>
            </a:r>
            <a:r>
              <a:rPr lang="en-US" sz="1400" spc="0" dirty="0" err="1" smtClean="0">
                <a:latin typeface="Helvetica Neue" panose="020B0604020202020204" pitchFamily="34" charset="0"/>
              </a:rPr>
              <a:t>ullamco</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laboris</a:t>
            </a:r>
            <a:r>
              <a:rPr lang="en-US" sz="1400" spc="0" dirty="0" smtClean="0">
                <a:latin typeface="Helvetica Neue" panose="020B0604020202020204" pitchFamily="34" charset="0"/>
              </a:rPr>
              <a:t> nisi </a:t>
            </a:r>
            <a:r>
              <a:rPr lang="en-US" sz="1400" spc="0" dirty="0" err="1" smtClean="0">
                <a:latin typeface="Helvetica Neue" panose="020B0604020202020204" pitchFamily="34" charset="0"/>
              </a:rPr>
              <a:t>ut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aliquip</a:t>
            </a:r>
            <a:r>
              <a:rPr lang="en-US" sz="1400" spc="0" dirty="0" smtClean="0">
                <a:latin typeface="Helvetica Neue" panose="020B0604020202020204" pitchFamily="34" charset="0"/>
              </a:rPr>
              <a:t> ex </a:t>
            </a:r>
            <a:r>
              <a:rPr lang="en-US" sz="1400" spc="0" dirty="0" err="1" smtClean="0">
                <a:latin typeface="Helvetica Neue" panose="020B0604020202020204" pitchFamily="34" charset="0"/>
              </a:rPr>
              <a:t>ea</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commodo</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consequat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Duis</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aute</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irure</a:t>
            </a:r>
            <a:r>
              <a:rPr lang="en-US" sz="1400" spc="0" dirty="0" smtClean="0">
                <a:latin typeface="Helvetica Neue" panose="020B0604020202020204" pitchFamily="34" charset="0"/>
              </a:rPr>
              <a:t> dolor in </a:t>
            </a:r>
            <a:r>
              <a:rPr lang="en-US" sz="1400" spc="0" dirty="0" err="1" smtClean="0">
                <a:latin typeface="Helvetica Neue" panose="020B0604020202020204" pitchFamily="34" charset="0"/>
              </a:rPr>
              <a:t>reprehenderit</a:t>
            </a:r>
            <a:r>
              <a:rPr lang="en-US" sz="1400" spc="0" dirty="0" smtClean="0">
                <a:latin typeface="Helvetica Neue" panose="020B0604020202020204" pitchFamily="34" charset="0"/>
              </a:rPr>
              <a:t> in </a:t>
            </a:r>
            <a:r>
              <a:rPr lang="en-US" sz="1400" spc="0" dirty="0" err="1" smtClean="0">
                <a:latin typeface="Helvetica Neue" panose="020B0604020202020204" pitchFamily="34" charset="0"/>
              </a:rPr>
              <a:t>voluptate</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velit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esse</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cillum</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dolore</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eu</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fugiat</a:t>
            </a:r>
            <a:r>
              <a:rPr lang="en-US" sz="1400" spc="0" dirty="0" smtClean="0">
                <a:latin typeface="Helvetica Neue" panose="020B0604020202020204" pitchFamily="34" charset="0"/>
              </a:rPr>
              <a:t> </a:t>
            </a:r>
            <a:r>
              <a:rPr lang="en-US" sz="1400" spc="0" dirty="0" err="1" smtClean="0">
                <a:latin typeface="Helvetica Neue" panose="020B0604020202020204" pitchFamily="34" charset="0"/>
              </a:rPr>
              <a:t>nulla</a:t>
            </a:r>
            <a:r>
              <a:rPr lang="en-US" sz="1400" spc="0" dirty="0" smtClean="0">
                <a:latin typeface="Helvetica Neue" panose="020B0604020202020204" pitchFamily="34" charset="0"/>
              </a:rPr>
              <a:t>.</a:t>
            </a:r>
            <a:endParaRPr lang="en-US" sz="1400" spc="0" dirty="0">
              <a:latin typeface="Helvetica Neue" panose="020B0604020202020204" pitchFamily="34" charset="0"/>
            </a:endParaRPr>
          </a:p>
        </p:txBody>
      </p:sp>
      <p:sp>
        <p:nvSpPr>
          <p:cNvPr id="8" name="Text Placeholder 3" descr="SJSU Primary Mark" title="SJSU Primary Mark"/>
          <p:cNvSpPr>
            <a:spLocks noGrp="1" noChangeAspect="1"/>
          </p:cNvSpPr>
          <p:nvPr>
            <p:ph type="body" sz="quarter" idx="14" hasCustomPrompt="1"/>
          </p:nvPr>
        </p:nvSpPr>
        <p:spPr>
          <a:xfrm>
            <a:off x="9144000" y="6217920"/>
            <a:ext cx="2350008" cy="438912"/>
          </a:xfrm>
          <a:prstGeom prst="rect">
            <a:avLst/>
          </a:prstGeom>
          <a:blipFill>
            <a:blip r:embed="rId4"/>
            <a:stretch>
              <a:fillRect/>
            </a:stretch>
          </a:blipFill>
        </p:spPr>
        <p:txBody>
          <a:bodyPr/>
          <a:lstStyle>
            <a:lvl1pPr marL="0" indent="0">
              <a:buFontTx/>
              <a:buNone/>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chemeClr val="tx1">
                    <a:tint val="75000"/>
                  </a:schemeClr>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3640630356"/>
              </p:ext>
            </p:extLst>
          </p:nvPr>
        </p:nvGraphicFramePr>
        <p:xfrm>
          <a:off x="634579" y="925157"/>
          <a:ext cx="2349254"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62707051"/>
              </p:ext>
            </p:extLst>
          </p:nvPr>
        </p:nvGraphicFramePr>
        <p:xfrm>
          <a:off x="3336758" y="925157"/>
          <a:ext cx="3219373"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8342975"/>
              </p:ext>
            </p:extLst>
          </p:nvPr>
        </p:nvGraphicFramePr>
        <p:xfrm>
          <a:off x="6556131" y="925158"/>
          <a:ext cx="5506433"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 Placeholder 3" descr="SJSU Primary Mark" title="SJSU Primary Mark"/>
          <p:cNvSpPr>
            <a:spLocks noGrp="1" noChangeAspect="1"/>
          </p:cNvSpPr>
          <p:nvPr>
            <p:ph type="body" sz="quarter" idx="14" hasCustomPrompt="1"/>
          </p:nvPr>
        </p:nvSpPr>
        <p:spPr>
          <a:xfrm>
            <a:off x="9144000" y="6217920"/>
            <a:ext cx="2350008" cy="438912"/>
          </a:xfrm>
          <a:prstGeom prst="rect">
            <a:avLst/>
          </a:prstGeom>
          <a:blipFill>
            <a:blip r:embed="rId5"/>
            <a:stretch>
              <a:fillRect/>
            </a:stretch>
          </a:blipFill>
        </p:spPr>
        <p:txBody>
          <a:bodyPr/>
          <a:lstStyle>
            <a:lvl1pPr marL="0" indent="0">
              <a:buFontTx/>
              <a:buNone/>
              <a:defRPr/>
            </a:lvl1pPr>
          </a:lstStyle>
          <a:p>
            <a:pPr lvl="0"/>
            <a:r>
              <a:rPr lang="en-US" dirty="0" smtClean="0"/>
              <a:t> </a:t>
            </a:r>
            <a:endParaRPr lang="en-US" dirty="0"/>
          </a:p>
        </p:txBody>
      </p:sp>
      <p:sp>
        <p:nvSpPr>
          <p:cNvPr id="8"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chemeClr val="tx1">
                    <a:tint val="75000"/>
                  </a:schemeClr>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378414735"/>
              </p:ext>
            </p:extLst>
          </p:nvPr>
        </p:nvGraphicFramePr>
        <p:xfrm>
          <a:off x="162838" y="962199"/>
          <a:ext cx="683152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8293768" y="1426172"/>
            <a:ext cx="3768796" cy="1329595"/>
          </a:xfrm>
          <a:prstGeom prst="rect">
            <a:avLst/>
          </a:prstGeom>
          <a:noFill/>
        </p:spPr>
        <p:txBody>
          <a:bodyPr wrap="square" rtlCol="0">
            <a:spAutoFit/>
          </a:bodyPr>
          <a:lstStyle/>
          <a:p>
            <a:pPr>
              <a:lnSpc>
                <a:spcPts val="4800"/>
              </a:lnSpc>
            </a:pPr>
            <a:r>
              <a:rPr lang="en-US" sz="9600" dirty="0" smtClean="0">
                <a:solidFill>
                  <a:schemeClr val="tx2"/>
                </a:solidFill>
                <a:latin typeface="SJSU Spartan Bold" panose="02000000000000000000" pitchFamily="2" charset="0"/>
              </a:rPr>
              <a:t>36%</a:t>
            </a:r>
          </a:p>
          <a:p>
            <a:pPr>
              <a:lnSpc>
                <a:spcPts val="4800"/>
              </a:lnSpc>
            </a:pPr>
            <a:r>
              <a:rPr lang="en-US" sz="4800" dirty="0" smtClean="0">
                <a:solidFill>
                  <a:srgbClr val="666666"/>
                </a:solidFill>
                <a:latin typeface="SJSU Spartan Bold" panose="02000000000000000000" pitchFamily="2" charset="0"/>
              </a:rPr>
              <a:t>Increase</a:t>
            </a:r>
          </a:p>
        </p:txBody>
      </p:sp>
      <p:sp>
        <p:nvSpPr>
          <p:cNvPr id="19" name="TextBox 18"/>
          <p:cNvSpPr txBox="1"/>
          <p:nvPr userDrawn="1"/>
        </p:nvSpPr>
        <p:spPr>
          <a:xfrm>
            <a:off x="8293768" y="2755767"/>
            <a:ext cx="3262536" cy="830997"/>
          </a:xfrm>
          <a:prstGeom prst="rect">
            <a:avLst/>
          </a:prstGeom>
          <a:noFill/>
        </p:spPr>
        <p:txBody>
          <a:bodyPr wrap="square" numCol="2" rtlCol="0">
            <a:spAutoFit/>
          </a:bodyPr>
          <a:lstStyle/>
          <a:p>
            <a:r>
              <a:rPr lang="en-US" sz="1600" dirty="0" smtClean="0">
                <a:latin typeface="SJSU Spartan Regular" panose="02000000000000000000" pitchFamily="2" charset="0"/>
              </a:rPr>
              <a:t>Blue Total</a:t>
            </a:r>
          </a:p>
          <a:p>
            <a:r>
              <a:rPr lang="en-US" sz="1600" dirty="0" smtClean="0">
                <a:solidFill>
                  <a:srgbClr val="666666"/>
                </a:solidFill>
                <a:latin typeface="SJSU Spartan Regular" panose="02000000000000000000" pitchFamily="2" charset="0"/>
              </a:rPr>
              <a:t>250,000</a:t>
            </a:r>
          </a:p>
          <a:p>
            <a:endParaRPr lang="en-US" sz="1600" dirty="0" smtClean="0">
              <a:latin typeface="SJSU Spartan Regular" panose="02000000000000000000" pitchFamily="2" charset="0"/>
            </a:endParaRPr>
          </a:p>
          <a:p>
            <a:pPr marL="465138" indent="0"/>
            <a:r>
              <a:rPr lang="en-US" sz="1600" dirty="0" smtClean="0">
                <a:latin typeface="SJSU Spartan Regular" panose="02000000000000000000" pitchFamily="2" charset="0"/>
              </a:rPr>
              <a:t>Gold</a:t>
            </a:r>
            <a:r>
              <a:rPr lang="en-US" sz="1600" baseline="0" dirty="0" smtClean="0">
                <a:latin typeface="SJSU Spartan Regular" panose="02000000000000000000" pitchFamily="2" charset="0"/>
              </a:rPr>
              <a:t> Total</a:t>
            </a:r>
            <a:endParaRPr lang="en-US" sz="1600" dirty="0" smtClean="0">
              <a:latin typeface="SJSU Spartan Regular" panose="02000000000000000000" pitchFamily="2" charset="0"/>
            </a:endParaRPr>
          </a:p>
          <a:p>
            <a:pPr marL="465138" indent="0"/>
            <a:r>
              <a:rPr lang="en-US" sz="1600" dirty="0" smtClean="0">
                <a:solidFill>
                  <a:srgbClr val="666666"/>
                </a:solidFill>
                <a:latin typeface="SJSU Spartan Regular" panose="02000000000000000000" pitchFamily="2" charset="0"/>
              </a:rPr>
              <a:t>250,000</a:t>
            </a:r>
          </a:p>
          <a:p>
            <a:pPr marL="465138" indent="0"/>
            <a:endParaRPr lang="en-US" sz="1600" dirty="0">
              <a:latin typeface="SJSU Spartan Regular" panose="02000000000000000000" pitchFamily="2" charset="0"/>
            </a:endParaRPr>
          </a:p>
        </p:txBody>
      </p:sp>
      <p:sp>
        <p:nvSpPr>
          <p:cNvPr id="20" name="TextBox 19"/>
          <p:cNvSpPr txBox="1"/>
          <p:nvPr userDrawn="1"/>
        </p:nvSpPr>
        <p:spPr>
          <a:xfrm>
            <a:off x="8293768" y="3586764"/>
            <a:ext cx="3262536" cy="769441"/>
          </a:xfrm>
          <a:prstGeom prst="rect">
            <a:avLst/>
          </a:prstGeom>
          <a:solidFill>
            <a:schemeClr val="tx2"/>
          </a:solidFill>
        </p:spPr>
        <p:txBody>
          <a:bodyPr wrap="square" numCol="1" rtlCol="0">
            <a:spAutoFit/>
          </a:bodyPr>
          <a:lstStyle/>
          <a:p>
            <a:r>
              <a:rPr lang="en-US" sz="1600" dirty="0" smtClean="0">
                <a:solidFill>
                  <a:schemeClr val="bg1"/>
                </a:solidFill>
                <a:latin typeface="SJSU Spartan Regular" panose="02000000000000000000" pitchFamily="2" charset="0"/>
              </a:rPr>
              <a:t>Total End of the Year Values</a:t>
            </a:r>
          </a:p>
          <a:p>
            <a:r>
              <a:rPr lang="en-US" sz="2800" b="1" dirty="0" smtClean="0">
                <a:solidFill>
                  <a:schemeClr val="bg1"/>
                </a:solidFill>
                <a:latin typeface="SJSU Spartan Regular" panose="02000000000000000000" pitchFamily="2" charset="0"/>
              </a:rPr>
              <a:t>148</a:t>
            </a:r>
            <a:r>
              <a:rPr lang="en-US" sz="2800" b="1" baseline="0" dirty="0" smtClean="0">
                <a:solidFill>
                  <a:schemeClr val="bg1"/>
                </a:solidFill>
                <a:latin typeface="SJSU Spartan Regular" panose="02000000000000000000" pitchFamily="2" charset="0"/>
              </a:rPr>
              <a:t> Million</a:t>
            </a:r>
            <a:endParaRPr lang="en-US" sz="2800" b="1" dirty="0">
              <a:solidFill>
                <a:schemeClr val="bg1"/>
              </a:solidFill>
              <a:latin typeface="SJSU Spartan Regular" panose="02000000000000000000" pitchFamily="2" charset="0"/>
            </a:endParaRPr>
          </a:p>
        </p:txBody>
      </p:sp>
      <p:sp>
        <p:nvSpPr>
          <p:cNvPr id="21" name="TextBox 20"/>
          <p:cNvSpPr txBox="1"/>
          <p:nvPr userDrawn="1"/>
        </p:nvSpPr>
        <p:spPr>
          <a:xfrm>
            <a:off x="8293768" y="4506546"/>
            <a:ext cx="3768796" cy="1384995"/>
          </a:xfrm>
          <a:prstGeom prst="rect">
            <a:avLst/>
          </a:prstGeom>
          <a:noFill/>
        </p:spPr>
        <p:txBody>
          <a:bodyPr wrap="square" numCol="1" rtlCol="0">
            <a:spAutoFit/>
          </a:bodyPr>
          <a:lstStyle/>
          <a:p>
            <a:pPr>
              <a:lnSpc>
                <a:spcPct val="150000"/>
              </a:lnSpc>
            </a:pPr>
            <a:r>
              <a:rPr lang="en-US" sz="1400" dirty="0" smtClean="0">
                <a:solidFill>
                  <a:schemeClr val="tx1"/>
                </a:solidFill>
                <a:latin typeface="SJSU Spartan Regular" panose="02000000000000000000" pitchFamily="2" charset="0"/>
              </a:rPr>
              <a:t>Lorem ipsum dolor sit </a:t>
            </a:r>
            <a:r>
              <a:rPr lang="en-US" sz="1400" dirty="0" err="1" smtClean="0">
                <a:solidFill>
                  <a:schemeClr val="tx1"/>
                </a:solidFill>
                <a:latin typeface="SJSU Spartan Regular" panose="02000000000000000000" pitchFamily="2" charset="0"/>
              </a:rPr>
              <a:t>amet</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consectetur</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adipiscing</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elit</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Vestibulum</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elementum</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nulla</a:t>
            </a:r>
            <a:r>
              <a:rPr lang="en-US" sz="1400" dirty="0" smtClean="0">
                <a:solidFill>
                  <a:schemeClr val="tx1"/>
                </a:solidFill>
                <a:latin typeface="SJSU Spartan Regular" panose="02000000000000000000" pitchFamily="2" charset="0"/>
              </a:rPr>
              <a:t> sit </a:t>
            </a:r>
            <a:r>
              <a:rPr lang="en-US" sz="1400" dirty="0" err="1" smtClean="0">
                <a:solidFill>
                  <a:schemeClr val="tx1"/>
                </a:solidFill>
                <a:latin typeface="SJSU Spartan Regular" panose="02000000000000000000" pitchFamily="2" charset="0"/>
              </a:rPr>
              <a:t>amet</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tincidunt</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rhoncus</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Cras</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eget</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purus</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lacinia</a:t>
            </a:r>
            <a:r>
              <a:rPr lang="en-US" sz="1400" dirty="0" smtClean="0">
                <a:solidFill>
                  <a:schemeClr val="tx1"/>
                </a:solidFill>
                <a:latin typeface="SJSU Spartan Regular" panose="02000000000000000000" pitchFamily="2" charset="0"/>
              </a:rPr>
              <a:t> </a:t>
            </a:r>
            <a:r>
              <a:rPr lang="en-US" sz="1400" dirty="0" err="1" smtClean="0">
                <a:solidFill>
                  <a:schemeClr val="tx1"/>
                </a:solidFill>
                <a:latin typeface="SJSU Spartan Regular" panose="02000000000000000000" pitchFamily="2" charset="0"/>
              </a:rPr>
              <a:t>nisl</a:t>
            </a:r>
            <a:r>
              <a:rPr lang="en-US" sz="1400" dirty="0" smtClean="0">
                <a:solidFill>
                  <a:schemeClr val="tx1"/>
                </a:solidFill>
                <a:latin typeface="SJSU Spartan Regular" panose="02000000000000000000" pitchFamily="2" charset="0"/>
              </a:rPr>
              <a:t>.</a:t>
            </a:r>
          </a:p>
        </p:txBody>
      </p:sp>
      <p:sp>
        <p:nvSpPr>
          <p:cNvPr id="22" name="Text Placeholder 3" descr="SJSU Primary Mark" title="SJSU Primary Mark"/>
          <p:cNvSpPr>
            <a:spLocks noGrp="1" noChangeAspect="1"/>
          </p:cNvSpPr>
          <p:nvPr>
            <p:ph type="body" sz="quarter" idx="14" hasCustomPrompt="1"/>
          </p:nvPr>
        </p:nvSpPr>
        <p:spPr>
          <a:xfrm>
            <a:off x="9144000" y="6217920"/>
            <a:ext cx="2350008" cy="438912"/>
          </a:xfrm>
          <a:prstGeom prst="rect">
            <a:avLst/>
          </a:prstGeom>
          <a:blipFill>
            <a:blip r:embed="rId3"/>
            <a:stretch>
              <a:fillRect/>
            </a:stretch>
          </a:blipFill>
        </p:spPr>
        <p:txBody>
          <a:bodyPr/>
          <a:lstStyle>
            <a:lvl1pPr marL="0" indent="0">
              <a:buFontTx/>
              <a:buNone/>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chemeClr val="tx1">
                    <a:tint val="75000"/>
                  </a:schemeClr>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93734" y="1073294"/>
            <a:ext cx="7253982"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4494212" y="1719640"/>
            <a:ext cx="7253503"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4476134" y="2352486"/>
            <a:ext cx="7253503"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4476129" y="2972417"/>
            <a:ext cx="7253503"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4485741" y="3723669"/>
            <a:ext cx="7253503"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4482020" y="4040945"/>
            <a:ext cx="7253503"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9144000" y="6217920"/>
            <a:ext cx="2350008" cy="438912"/>
          </a:xfrm>
          <a:prstGeom prst="rect">
            <a:avLst/>
          </a:prstGeom>
          <a:blipFill>
            <a:blip r:embed="rId3"/>
            <a:stretch>
              <a:fillRect/>
            </a:stretch>
          </a:blipFill>
        </p:spPr>
        <p:txBody>
          <a:bodyPr anchor="ct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7962095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505882" y="1616421"/>
            <a:ext cx="7251894"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
        <p:nvSpPr>
          <p:cNvPr id="19" name="Text Placeholder 18" descr="SJSU Primary Mark" title="SJSU Primary Mark"/>
          <p:cNvSpPr>
            <a:spLocks noGrp="1" noChangeAspect="1"/>
          </p:cNvSpPr>
          <p:nvPr>
            <p:ph type="body" sz="quarter" idx="11" hasCustomPrompt="1"/>
          </p:nvPr>
        </p:nvSpPr>
        <p:spPr>
          <a:xfrm>
            <a:off x="9144000" y="6217920"/>
            <a:ext cx="2350008" cy="436137"/>
          </a:xfrm>
          <a:prstGeom prst="rect">
            <a:avLst/>
          </a:prstGeom>
          <a:blipFill>
            <a:blip r:embed="rId3"/>
            <a:stretch>
              <a:fillRect/>
            </a:stretch>
          </a:blipFill>
        </p:spPr>
        <p:txBody>
          <a:bodyPr/>
          <a:lstStyle>
            <a:lvl1pPr marL="0" indent="0">
              <a:buNone/>
              <a:defRPr sz="1400">
                <a:solidFill>
                  <a:schemeClr val="tx2"/>
                </a:solidFill>
                <a:latin typeface="SJSU Spartan Regular" panose="02000000000000000000" pitchFamily="2" charset="0"/>
              </a:defRPr>
            </a:lvl1pPr>
            <a:lvl2pPr marL="457200" indent="0" algn="l">
              <a:buFontTx/>
              <a:buNone/>
              <a:defRPr sz="1400">
                <a:solidFill>
                  <a:schemeClr val="tx2"/>
                </a:solidFill>
                <a:latin typeface="SJSU Spartan Regular" panose="02000000000000000000" pitchFamily="2" charset="0"/>
              </a:defRPr>
            </a:lvl2pPr>
          </a:lstStyle>
          <a:p>
            <a:pPr lvl="0"/>
            <a:r>
              <a:rPr lang="en-US" sz="1400" dirty="0" smtClean="0">
                <a:latin typeface="SJSU Spartan Regular" panose="02000000000000000000" pitchFamily="2" charset="0"/>
              </a:rPr>
              <a:t> </a:t>
            </a:r>
            <a:endParaRPr lang="en-US" dirty="0"/>
          </a:p>
        </p:txBody>
      </p:sp>
    </p:spTree>
    <p:extLst>
      <p:ext uri="{BB962C8B-B14F-4D97-AF65-F5344CB8AC3E}">
        <p14:creationId xmlns:p14="http://schemas.microsoft.com/office/powerpoint/2010/main" val="319992453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5610" y="3263445"/>
            <a:ext cx="6240780" cy="1168001"/>
          </a:xfrm>
          <a:prstGeom prst="rect">
            <a:avLst/>
          </a:prstGeom>
        </p:spPr>
      </p:pic>
    </p:spTree>
    <p:extLst>
      <p:ext uri="{BB962C8B-B14F-4D97-AF65-F5344CB8AC3E}">
        <p14:creationId xmlns:p14="http://schemas.microsoft.com/office/powerpoint/2010/main" val="168048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2158" y="2242051"/>
            <a:ext cx="1076024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822325" y="3191628"/>
            <a:ext cx="10326688"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6" name="Text Placeholder 22" descr="SJSU Primary Mark" title="SJSU Primary Mark"/>
          <p:cNvSpPr>
            <a:spLocks noGrp="1" noChangeAspect="1"/>
          </p:cNvSpPr>
          <p:nvPr>
            <p:ph type="body" sz="quarter" idx="15" hasCustomPrompt="1"/>
          </p:nvPr>
        </p:nvSpPr>
        <p:spPr>
          <a:xfrm>
            <a:off x="9143999" y="6217920"/>
            <a:ext cx="2350008" cy="438912"/>
          </a:xfrm>
          <a:prstGeom prst="rect">
            <a:avLst/>
          </a:prstGeom>
          <a:blipFill>
            <a:blip r:embed="rId3"/>
            <a:stretch>
              <a:fillRect/>
            </a:stretch>
          </a:blipFill>
        </p:spPr>
        <p:txBody>
          <a:bodyPr anchor="ct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2158" y="2242051"/>
            <a:ext cx="1076024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822325" y="3191628"/>
            <a:ext cx="10326688"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6" name="Text Placeholder 22" descr="SJSU Primary Mark" title="SJSU Primary Mark"/>
          <p:cNvSpPr>
            <a:spLocks noGrp="1" noChangeAspect="1"/>
          </p:cNvSpPr>
          <p:nvPr>
            <p:ph type="body" sz="quarter" idx="15" hasCustomPrompt="1"/>
          </p:nvPr>
        </p:nvSpPr>
        <p:spPr>
          <a:xfrm>
            <a:off x="9144000" y="6217920"/>
            <a:ext cx="2350008" cy="438912"/>
          </a:xfrm>
          <a:prstGeom prst="rect">
            <a:avLst/>
          </a:prstGeom>
          <a:blipFill>
            <a:blip r:embed="rId3"/>
            <a:stretch>
              <a:fillRect/>
            </a:stretch>
          </a:blipFill>
        </p:spPr>
        <p:txBody>
          <a:bodyPr anchor="ct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theme" Target="../theme/theme2.xml"/><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theme" Target="../theme/theme3.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theme" Target="../theme/theme4.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theme" Target="../theme/theme5.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theme" Target="../theme/theme7.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theme" Target="../theme/theme8.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theme" Target="../theme/theme9.xml"/><Relationship Id="rId1" Type="http://schemas.openxmlformats.org/officeDocument/2006/relationships/slideLayout" Target="../slideLayouts/slideLayout40.xml"/><Relationship Id="rId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1783212002"/>
      </p:ext>
    </p:extLst>
  </p:cSld>
  <p:clrMap bg1="lt1" tx1="dk1" bg2="lt2" tx2="dk2" accent1="accent1" accent2="accent2" accent3="accent3" accent4="accent4" accent5="accent5" accent6="accent6" hlink="hlink" folHlink="folHlink"/>
  <p:sldLayoutIdLst>
    <p:sldLayoutId id="2147483721"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1" r:id="rId1"/>
    <p:sldLayoutId id="2147483727" r:id="rId2"/>
    <p:sldLayoutId id="2147483728"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3311324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9"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 id="2147483730" r:id="rId5"/>
  </p:sldLayoutIdLst>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838200" y="1825625"/>
            <a:ext cx="105156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631521" cy="365125"/>
          </a:xfrm>
          <a:prstGeom prst="rect">
            <a:avLst/>
          </a:prstGeom>
        </p:spPr>
        <p:txBody>
          <a:bodyPr vert="horz" lIns="91440" tIns="45720" rIns="91440" bIns="45720" rtlCol="0" anchor="ctr"/>
          <a:lstStyle>
            <a:lvl1pPr algn="r">
              <a:defRPr sz="20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731" r:id="rId4"/>
  </p:sldLayoutIdLst>
  <p:txStyles>
    <p:titleStyle>
      <a:lvl1pPr algn="l" defTabSz="914400" rtl="0" eaLnBrk="1" latinLnBrk="0" hangingPunct="1">
        <a:lnSpc>
          <a:spcPct val="90000"/>
        </a:lnSpc>
        <a:spcBef>
          <a:spcPct val="0"/>
        </a:spcBef>
        <a:buNone/>
        <a:defRPr sz="72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5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04367"/>
            <a:ext cx="105156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631521" cy="365125"/>
          </a:xfrm>
          <a:prstGeom prst="rect">
            <a:avLst/>
          </a:prstGeom>
        </p:spPr>
        <p:txBody>
          <a:bodyPr vert="horz" lIns="91440" tIns="45720" rIns="91440" bIns="45720" rtlCol="0" anchor="ctr"/>
          <a:lstStyle>
            <a:lvl1pPr algn="r">
              <a:defRPr sz="2000">
                <a:solidFill>
                  <a:srgbClr val="666666"/>
                </a:solidFill>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838200" y="3061405"/>
            <a:ext cx="105156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 id="2147483732" r:id="rId6"/>
  </p:sldLayoutIdLst>
  <p:txStyles>
    <p:titleStyle>
      <a:lvl1pPr algn="l" defTabSz="914400" rtl="0" eaLnBrk="1" latinLnBrk="0" hangingPunct="1">
        <a:lnSpc>
          <a:spcPct val="90000"/>
        </a:lnSpc>
        <a:spcBef>
          <a:spcPct val="0"/>
        </a:spcBef>
        <a:buNone/>
        <a:defRPr sz="60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4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20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04367"/>
            <a:ext cx="105156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838200" y="3061405"/>
            <a:ext cx="105156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4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20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838" y="0"/>
            <a:ext cx="11899726"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63670"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4114800" cy="365125"/>
          </a:xfrm>
          <a:prstGeom prst="rect">
            <a:avLst/>
          </a:prstGeom>
        </p:spPr>
        <p:txBody>
          <a:bodyPr vert="horz" lIns="91440" tIns="45720" rIns="91440" bIns="45720" rtlCol="0" anchor="ctr"/>
          <a:lstStyle>
            <a:lvl1pPr algn="l">
              <a:defRPr sz="12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github.com/sjsucohort6/amigo-chatbot" TargetMode="External"/><Relationship Id="rId3" Type="http://schemas.openxmlformats.org/officeDocument/2006/relationships/hyperlink" Target="https://sjsu0-my.sharepoint.com/personal/watsh_rajneesh_sjsu_edu/_layouts/15/guestaccess.aspx?docid=0a9a2d9d25a994c66bd1f153c354c1b1b&amp;authkey=AVotnLN4G8fSA1cmlwb6RL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1338" y="1978830"/>
            <a:ext cx="7253982" cy="500507"/>
          </a:xfrm>
        </p:spPr>
        <p:txBody>
          <a:bodyPr>
            <a:normAutofit fontScale="90000"/>
          </a:bodyPr>
          <a:lstStyle/>
          <a:p>
            <a:r>
              <a:rPr lang="en-US" dirty="0" smtClean="0"/>
              <a:t>Amigo</a:t>
            </a:r>
            <a:endParaRPr lang="en-US" dirty="0"/>
          </a:p>
        </p:txBody>
      </p:sp>
      <p:sp>
        <p:nvSpPr>
          <p:cNvPr id="3" name="Text Placeholder 2"/>
          <p:cNvSpPr>
            <a:spLocks noGrp="1"/>
          </p:cNvSpPr>
          <p:nvPr>
            <p:ph type="body" sz="quarter" idx="10"/>
          </p:nvPr>
        </p:nvSpPr>
        <p:spPr>
          <a:xfrm>
            <a:off x="4511817" y="2534027"/>
            <a:ext cx="7253503" cy="496618"/>
          </a:xfrm>
        </p:spPr>
        <p:txBody>
          <a:bodyPr/>
          <a:lstStyle/>
          <a:p>
            <a:r>
              <a:rPr lang="en-US" dirty="0" smtClean="0"/>
              <a:t>A Chatbot for Cloud Operations Management</a:t>
            </a:r>
            <a:endParaRPr lang="en-US" dirty="0"/>
          </a:p>
        </p:txBody>
      </p:sp>
      <p:sp>
        <p:nvSpPr>
          <p:cNvPr id="4" name="Text Placeholder 3"/>
          <p:cNvSpPr>
            <a:spLocks noGrp="1"/>
          </p:cNvSpPr>
          <p:nvPr>
            <p:ph type="body" sz="quarter" idx="11"/>
          </p:nvPr>
        </p:nvSpPr>
        <p:spPr>
          <a:xfrm>
            <a:off x="4493739" y="3166873"/>
            <a:ext cx="7253503" cy="496618"/>
          </a:xfrm>
        </p:spPr>
        <p:txBody>
          <a:bodyPr/>
          <a:lstStyle/>
          <a:p>
            <a:r>
              <a:rPr lang="en-US" dirty="0" smtClean="0"/>
              <a:t>May 16, 2017</a:t>
            </a:r>
            <a:endParaRPr lang="en-US" dirty="0"/>
          </a:p>
        </p:txBody>
      </p:sp>
      <p:sp>
        <p:nvSpPr>
          <p:cNvPr id="5" name="Text Placeholder 4"/>
          <p:cNvSpPr>
            <a:spLocks noGrp="1"/>
          </p:cNvSpPr>
          <p:nvPr>
            <p:ph type="body" sz="quarter" idx="12"/>
          </p:nvPr>
        </p:nvSpPr>
        <p:spPr>
          <a:xfrm>
            <a:off x="4493734" y="3786804"/>
            <a:ext cx="7253503" cy="496618"/>
          </a:xfrm>
        </p:spPr>
        <p:txBody>
          <a:bodyPr/>
          <a:lstStyle/>
          <a:p>
            <a:r>
              <a:rPr lang="en-US" dirty="0" smtClean="0"/>
              <a:t>San Jose State University</a:t>
            </a:r>
            <a:endParaRPr lang="en-US" dirty="0"/>
          </a:p>
        </p:txBody>
      </p:sp>
      <p:sp>
        <p:nvSpPr>
          <p:cNvPr id="6" name="Text Placeholder 5"/>
          <p:cNvSpPr>
            <a:spLocks noGrp="1"/>
          </p:cNvSpPr>
          <p:nvPr>
            <p:ph type="body" sz="quarter" idx="13"/>
          </p:nvPr>
        </p:nvSpPr>
        <p:spPr>
          <a:xfrm>
            <a:off x="4503346" y="4538056"/>
            <a:ext cx="7253503" cy="1534131"/>
          </a:xfrm>
        </p:spPr>
        <p:txBody>
          <a:bodyPr>
            <a:normAutofit/>
          </a:bodyPr>
          <a:lstStyle/>
          <a:p>
            <a:r>
              <a:rPr lang="en-US" dirty="0" err="1" smtClean="0"/>
              <a:t>Swetha</a:t>
            </a:r>
            <a:r>
              <a:rPr lang="en-US" dirty="0" smtClean="0"/>
              <a:t> Muchukota</a:t>
            </a:r>
            <a:endParaRPr lang="en-US" dirty="0"/>
          </a:p>
          <a:p>
            <a:r>
              <a:rPr lang="en-US" dirty="0" smtClean="0"/>
              <a:t>Chetan </a:t>
            </a:r>
            <a:r>
              <a:rPr lang="en-US" dirty="0" err="1" smtClean="0"/>
              <a:t>Punekar</a:t>
            </a:r>
            <a:endParaRPr lang="en-US" dirty="0" smtClean="0"/>
          </a:p>
          <a:p>
            <a:r>
              <a:rPr lang="en-US" dirty="0" smtClean="0"/>
              <a:t>Watsh Rajneesh</a:t>
            </a:r>
          </a:p>
          <a:p>
            <a:r>
              <a:rPr lang="en-US" dirty="0" err="1" smtClean="0"/>
              <a:t>Ashutosh</a:t>
            </a:r>
            <a:r>
              <a:rPr lang="en-US" dirty="0" smtClean="0"/>
              <a:t> Sharma</a:t>
            </a:r>
            <a:endParaRPr lang="en-US" dirty="0"/>
          </a:p>
        </p:txBody>
      </p:sp>
      <p:sp>
        <p:nvSpPr>
          <p:cNvPr id="8" name="Text Placeholder 7"/>
          <p:cNvSpPr>
            <a:spLocks noGrp="1"/>
          </p:cNvSpPr>
          <p:nvPr>
            <p:ph type="body" sz="quarter" idx="15"/>
          </p:nvPr>
        </p:nvSpPr>
        <p:spPr/>
        <p:txBody>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13" y="500374"/>
            <a:ext cx="1935646" cy="2033653"/>
          </a:xfrm>
          <a:prstGeom prst="rect">
            <a:avLst/>
          </a:prstGeom>
        </p:spPr>
      </p:pic>
    </p:spTree>
    <p:extLst>
      <p:ext uri="{BB962C8B-B14F-4D97-AF65-F5344CB8AC3E}">
        <p14:creationId xmlns:p14="http://schemas.microsoft.com/office/powerpoint/2010/main" val="1221650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685466"/>
            <a:ext cx="10515600" cy="886159"/>
          </a:xfrm>
        </p:spPr>
        <p:txBody>
          <a:bodyPr>
            <a:normAutofit fontScale="90000"/>
          </a:bodyPr>
          <a:lstStyle/>
          <a:p>
            <a:r>
              <a:rPr lang="en-US" dirty="0" smtClean="0"/>
              <a:t>Amigo Microservices</a:t>
            </a:r>
            <a:endParaRPr lang="en-US" dirty="0"/>
          </a:p>
        </p:txBody>
      </p:sp>
      <p:sp>
        <p:nvSpPr>
          <p:cNvPr id="7" name="Content Placeholder 6"/>
          <p:cNvSpPr>
            <a:spLocks noGrp="1"/>
          </p:cNvSpPr>
          <p:nvPr>
            <p:ph sz="quarter" idx="12"/>
          </p:nvPr>
        </p:nvSpPr>
        <p:spPr>
          <a:xfrm>
            <a:off x="838200" y="1691640"/>
            <a:ext cx="5836920" cy="4743450"/>
          </a:xfrm>
        </p:spPr>
        <p:txBody>
          <a:bodyPr>
            <a:normAutofit fontScale="62500" lnSpcReduction="20000"/>
          </a:bodyPr>
          <a:lstStyle/>
          <a:p>
            <a:pPr marL="342900" indent="-342900">
              <a:buFont typeface="Arial" charset="0"/>
              <a:buChar char="•"/>
            </a:pPr>
            <a:r>
              <a:rPr lang="en-US" sz="3300" dirty="0" smtClean="0"/>
              <a:t>Each blob in the figure is a microservice running as </a:t>
            </a:r>
            <a:r>
              <a:rPr lang="en-US" sz="3300" dirty="0" err="1" smtClean="0"/>
              <a:t>docker</a:t>
            </a:r>
            <a:r>
              <a:rPr lang="en-US" sz="3300" dirty="0" smtClean="0"/>
              <a:t> container within Docker Swarm cluster.</a:t>
            </a:r>
          </a:p>
          <a:p>
            <a:pPr marL="342900" indent="-342900">
              <a:buFont typeface="Arial" charset="0"/>
              <a:buChar char="•"/>
            </a:pPr>
            <a:r>
              <a:rPr lang="en-US" sz="3300" dirty="0" smtClean="0"/>
              <a:t>Docker overlay networks exist to connect the services.</a:t>
            </a:r>
          </a:p>
          <a:p>
            <a:pPr marL="342900" indent="-342900">
              <a:buFont typeface="Arial" charset="0"/>
              <a:buChar char="•"/>
            </a:pPr>
            <a:r>
              <a:rPr lang="en-US" sz="3300" dirty="0" smtClean="0"/>
              <a:t>Several infra services are required to monitor and manage the application microservices:</a:t>
            </a:r>
          </a:p>
          <a:p>
            <a:pPr marL="800100" lvl="1" indent="-342900">
              <a:buFont typeface="Arial" charset="0"/>
              <a:buChar char="•"/>
            </a:pPr>
            <a:r>
              <a:rPr lang="en-US" sz="3300" dirty="0" smtClean="0"/>
              <a:t>RED blobs are HA Proxy Services </a:t>
            </a:r>
            <a:r>
              <a:rPr lang="mr-IN" sz="3300" dirty="0" smtClean="0"/>
              <a:t>–</a:t>
            </a:r>
            <a:r>
              <a:rPr lang="en-US" sz="3300" dirty="0" smtClean="0"/>
              <a:t> that perform request routing.</a:t>
            </a:r>
          </a:p>
          <a:p>
            <a:pPr marL="800100" lvl="1" indent="-342900">
              <a:buFont typeface="Arial" charset="0"/>
              <a:buChar char="•"/>
            </a:pPr>
            <a:r>
              <a:rPr lang="en-US" sz="3300" dirty="0" smtClean="0"/>
              <a:t>GREEN blobs are running monitoring infra services.</a:t>
            </a:r>
          </a:p>
          <a:p>
            <a:pPr marL="800100" lvl="1" indent="-342900">
              <a:buFont typeface="Arial" charset="0"/>
              <a:buChar char="•"/>
            </a:pPr>
            <a:r>
              <a:rPr lang="en-US" sz="3300" dirty="0" smtClean="0"/>
              <a:t>PURPLE blobs are logging infra services.</a:t>
            </a:r>
          </a:p>
          <a:p>
            <a:pPr marL="800100" lvl="1" indent="-342900">
              <a:buFont typeface="Arial" charset="0"/>
              <a:buChar char="•"/>
            </a:pPr>
            <a:r>
              <a:rPr lang="en-US" sz="3300" dirty="0" smtClean="0"/>
              <a:t>BLUE blobs are message queue related services.</a:t>
            </a:r>
          </a:p>
          <a:p>
            <a:pPr marL="800100" lvl="1" indent="-342900">
              <a:buFont typeface="Arial" charset="0"/>
              <a:buChar char="•"/>
            </a:pPr>
            <a:r>
              <a:rPr lang="en-US" sz="3300" dirty="0" smtClean="0"/>
              <a:t>ORANGE blobs are Amigo application microservices. </a:t>
            </a:r>
          </a:p>
          <a:p>
            <a:pPr marL="342900" indent="-342900">
              <a:buFont typeface="Arial" charset="0"/>
              <a:buChar char="•"/>
            </a:pPr>
            <a:endParaRPr lang="en-US" dirty="0" smtClean="0"/>
          </a:p>
          <a:p>
            <a:pPr marL="342900" indent="-342900">
              <a:buFont typeface="Arial" charset="0"/>
              <a:buChar char="•"/>
            </a:pPr>
            <a:endParaRPr lang="en-US" dirty="0"/>
          </a:p>
        </p:txBody>
      </p:sp>
      <p:sp>
        <p:nvSpPr>
          <p:cNvPr id="9" name="Text Placeholder 8"/>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7044084" y="1691640"/>
            <a:ext cx="4678046" cy="4286250"/>
          </a:xfrm>
          <a:prstGeom prst="rect">
            <a:avLst/>
          </a:prstGeom>
        </p:spPr>
      </p:pic>
    </p:spTree>
    <p:extLst>
      <p:ext uri="{BB962C8B-B14F-4D97-AF65-F5344CB8AC3E}">
        <p14:creationId xmlns:p14="http://schemas.microsoft.com/office/powerpoint/2010/main" val="1122513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Encountered,</a:t>
            </a:r>
            <a:br>
              <a:rPr lang="en-US" dirty="0" smtClean="0"/>
            </a:br>
            <a:r>
              <a:rPr lang="en-US" dirty="0" smtClean="0"/>
              <a:t>Solutions</a:t>
            </a:r>
            <a:endParaRPr lang="en-US" dirty="0"/>
          </a:p>
        </p:txBody>
      </p:sp>
      <p:sp>
        <p:nvSpPr>
          <p:cNvPr id="6" name="Content Placeholder 5"/>
          <p:cNvSpPr>
            <a:spLocks noGrp="1"/>
          </p:cNvSpPr>
          <p:nvPr>
            <p:ph sz="quarter" idx="12"/>
          </p:nvPr>
        </p:nvSpPr>
        <p:spPr>
          <a:xfrm>
            <a:off x="838200" y="3061846"/>
            <a:ext cx="10515600" cy="2961764"/>
          </a:xfrm>
        </p:spPr>
        <p:txBody>
          <a:bodyPr>
            <a:normAutofit fontScale="92500" lnSpcReduction="20000"/>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b="1" dirty="0" smtClean="0"/>
              <a:t>Problems encountered:</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dirty="0" smtClean="0"/>
              <a:t>Debugging microservices when they run within a container orchestrator (like Docker Swarm) is painful.</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dirty="0" smtClean="0"/>
              <a:t>Docker logs will only show last all or N number of lines and don’t tail live.</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dirty="0" smtClean="0"/>
              <a:t>Running </a:t>
            </a:r>
            <a:r>
              <a:rPr lang="en-US" dirty="0" err="1" smtClean="0"/>
              <a:t>dockerized</a:t>
            </a:r>
            <a:r>
              <a:rPr lang="en-US" dirty="0" smtClean="0"/>
              <a:t> applications in debug mode requires extra tooling support from IDE so it can connect to the debugger agent on a container within the Swarm cluster. </a:t>
            </a:r>
          </a:p>
          <a:p>
            <a:r>
              <a:rPr lang="en-US" b="1" dirty="0"/>
              <a:t>Solutions:</a:t>
            </a:r>
          </a:p>
          <a:p>
            <a:pPr marL="342900" indent="-342900">
              <a:buFont typeface="Arial" charset="0"/>
              <a:buChar char="•"/>
            </a:pPr>
            <a:r>
              <a:rPr lang="en-US" dirty="0"/>
              <a:t>We deployed the microservices running as separate processes on different ports on the local dev host to ease debugging. </a:t>
            </a:r>
          </a:p>
          <a:p>
            <a:pPr marR="0" lvl="0" defTabSz="914400" eaLnBrk="1" fontAlgn="auto" latinLnBrk="0" hangingPunct="1">
              <a:lnSpc>
                <a:spcPct val="100000"/>
              </a:lnSpc>
              <a:spcBef>
                <a:spcPts val="0"/>
              </a:spcBef>
              <a:spcAft>
                <a:spcPts val="0"/>
              </a:spcAft>
              <a:buClrTx/>
              <a:buSzTx/>
              <a:tabLst/>
              <a:defRPr/>
            </a:pPr>
            <a:endParaRPr lang="en-US" dirty="0" smtClean="0"/>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644340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Lessons Learned, </a:t>
            </a:r>
            <a:br>
              <a:rPr lang="en-US" dirty="0" smtClean="0"/>
            </a:br>
            <a:r>
              <a:rPr lang="en-US" dirty="0" smtClean="0"/>
              <a:t>Potential Improvements</a:t>
            </a:r>
            <a:endParaRPr lang="en-US" dirty="0"/>
          </a:p>
        </p:txBody>
      </p:sp>
      <p:sp>
        <p:nvSpPr>
          <p:cNvPr id="3" name="Content Placeholder 2"/>
          <p:cNvSpPr>
            <a:spLocks noGrp="1"/>
          </p:cNvSpPr>
          <p:nvPr>
            <p:ph sz="quarter" idx="12"/>
          </p:nvPr>
        </p:nvSpPr>
        <p:spPr>
          <a:xfrm>
            <a:off x="838200" y="3061846"/>
            <a:ext cx="10515600" cy="2938904"/>
          </a:xfrm>
        </p:spPr>
        <p:txBody>
          <a:bodyPr>
            <a:normAutofit fontScale="70000" lnSpcReduction="20000"/>
          </a:bodyPr>
          <a:lstStyle/>
          <a:p>
            <a:r>
              <a:rPr lang="en-US" b="1" dirty="0" smtClean="0"/>
              <a:t>Lessons Learned:</a:t>
            </a:r>
          </a:p>
          <a:p>
            <a:pPr marL="342900" indent="-342900">
              <a:buFont typeface="Arial" charset="0"/>
              <a:buChar char="•"/>
            </a:pPr>
            <a:r>
              <a:rPr lang="en-US" dirty="0" smtClean="0"/>
              <a:t>Integration with enterprise messengers like Slack</a:t>
            </a:r>
          </a:p>
          <a:p>
            <a:pPr marL="342900" indent="-342900">
              <a:buFont typeface="Arial" charset="0"/>
              <a:buChar char="•"/>
            </a:pPr>
            <a:r>
              <a:rPr lang="en-US" dirty="0" smtClean="0"/>
              <a:t>Developing microservices to run as </a:t>
            </a:r>
            <a:r>
              <a:rPr lang="en-US" dirty="0" err="1" smtClean="0"/>
              <a:t>docker</a:t>
            </a:r>
            <a:r>
              <a:rPr lang="en-US" dirty="0" smtClean="0"/>
              <a:t> containers</a:t>
            </a:r>
          </a:p>
          <a:p>
            <a:pPr marL="342900" indent="-342900">
              <a:buFont typeface="Arial" charset="0"/>
              <a:buChar char="•"/>
            </a:pPr>
            <a:r>
              <a:rPr lang="en-US" dirty="0" smtClean="0"/>
              <a:t>Deployed in Docker swarm mode clusters</a:t>
            </a:r>
          </a:p>
          <a:p>
            <a:pPr marL="342900" indent="-342900">
              <a:buFont typeface="Arial" charset="0"/>
              <a:buChar char="•"/>
            </a:pPr>
            <a:r>
              <a:rPr lang="en-US" dirty="0" smtClean="0"/>
              <a:t>Hosted in AWS public cloud</a:t>
            </a:r>
          </a:p>
          <a:p>
            <a:r>
              <a:rPr lang="en-US" b="1" dirty="0" smtClean="0"/>
              <a:t>Potential Improvements:</a:t>
            </a:r>
          </a:p>
          <a:p>
            <a:pPr marL="342900" indent="-342900">
              <a:buFont typeface="Arial" charset="0"/>
              <a:buChar char="•"/>
            </a:pPr>
            <a:r>
              <a:rPr lang="en-US" dirty="0" smtClean="0"/>
              <a:t>Add support for other cloud providers: </a:t>
            </a:r>
            <a:r>
              <a:rPr lang="en-US" dirty="0" err="1" smtClean="0"/>
              <a:t>docker</a:t>
            </a:r>
            <a:r>
              <a:rPr lang="en-US" dirty="0" smtClean="0"/>
              <a:t>-cloud, </a:t>
            </a:r>
            <a:r>
              <a:rPr lang="en-US" dirty="0" err="1" smtClean="0"/>
              <a:t>gcloud</a:t>
            </a:r>
            <a:r>
              <a:rPr lang="en-US" dirty="0" smtClean="0"/>
              <a:t>, azure-cli</a:t>
            </a:r>
          </a:p>
          <a:p>
            <a:pPr marL="342900" indent="-342900">
              <a:buFont typeface="Arial" charset="0"/>
              <a:buChar char="•"/>
            </a:pPr>
            <a:r>
              <a:rPr lang="en-US" dirty="0" smtClean="0"/>
              <a:t>Use Amazon Lex to write a wrapper bot thus extending Amigo’s features to several enterprise messengers.</a:t>
            </a:r>
          </a:p>
          <a:p>
            <a:pPr marL="342900" indent="-342900">
              <a:buFont typeface="Arial" charset="0"/>
              <a:buChar char="•"/>
            </a:pPr>
            <a:r>
              <a:rPr lang="en-US" dirty="0" smtClean="0"/>
              <a:t>Add support for voice assistants like Amazon Alexa and Google Home.</a:t>
            </a:r>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626486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Summary, </a:t>
            </a:r>
            <a:br>
              <a:rPr lang="en-US" dirty="0" smtClean="0"/>
            </a:br>
            <a:r>
              <a:rPr lang="en-US" dirty="0" smtClean="0"/>
              <a:t>Credits</a:t>
            </a:r>
            <a:endParaRPr lang="en-US" dirty="0"/>
          </a:p>
        </p:txBody>
      </p:sp>
      <p:sp>
        <p:nvSpPr>
          <p:cNvPr id="3" name="Content Placeholder 2"/>
          <p:cNvSpPr>
            <a:spLocks noGrp="1"/>
          </p:cNvSpPr>
          <p:nvPr>
            <p:ph sz="quarter" idx="12"/>
          </p:nvPr>
        </p:nvSpPr>
        <p:spPr>
          <a:xfrm>
            <a:off x="838200" y="3061847"/>
            <a:ext cx="10515600" cy="2161664"/>
          </a:xfrm>
        </p:spPr>
        <p:txBody>
          <a:bodyPr>
            <a:normAutofit fontScale="85000" lnSpcReduction="20000"/>
          </a:bodyPr>
          <a:lstStyle/>
          <a:p>
            <a:r>
              <a:rPr lang="en-US" b="1" dirty="0" smtClean="0"/>
              <a:t>Summary:</a:t>
            </a:r>
          </a:p>
          <a:p>
            <a:pPr marL="342900" indent="-342900">
              <a:buFont typeface="Arial" charset="0"/>
              <a:buChar char="•"/>
            </a:pPr>
            <a:r>
              <a:rPr lang="en-US" dirty="0" smtClean="0"/>
              <a:t>Amigo Chatbot is highly scalable (supporting several hundreds of users), reliable (ensuring no user message is dropped) and secure service that enables management of multiple cloud provider environments from enterprise messenger services</a:t>
            </a:r>
            <a:r>
              <a:rPr lang="en-US" dirty="0" smtClean="0"/>
              <a:t>.</a:t>
            </a:r>
          </a:p>
          <a:p>
            <a:pPr marL="342900" indent="-342900">
              <a:buFont typeface="Arial" charset="0"/>
              <a:buChar char="•"/>
            </a:pPr>
            <a:r>
              <a:rPr lang="en-US" dirty="0" smtClean="0"/>
              <a:t>Project sources available at: </a:t>
            </a:r>
            <a:r>
              <a:rPr lang="en-US" dirty="0" smtClean="0">
                <a:hlinkClick r:id="rId2"/>
              </a:rPr>
              <a:t>https://github.com/sjsucohort6/amigo-chatbot</a:t>
            </a:r>
            <a:endParaRPr lang="en-US" dirty="0" smtClean="0"/>
          </a:p>
          <a:p>
            <a:pPr marL="342900" indent="-342900">
              <a:buFont typeface="Arial" charset="0"/>
              <a:buChar char="•"/>
            </a:pPr>
            <a:r>
              <a:rPr lang="en-US" dirty="0" smtClean="0"/>
              <a:t>Project report at: </a:t>
            </a:r>
            <a:r>
              <a:rPr lang="en-US" dirty="0" smtClean="0">
                <a:hlinkClick r:id="rId3"/>
              </a:rPr>
              <a:t>Amigo Project Report</a:t>
            </a:r>
            <a:endParaRPr lang="en-US" dirty="0" smtClean="0"/>
          </a:p>
          <a:p>
            <a:r>
              <a:rPr lang="en-US" b="1" dirty="0" smtClean="0"/>
              <a:t>Credits:</a:t>
            </a:r>
          </a:p>
          <a:p>
            <a:endParaRPr lang="en-US" dirty="0" smtClean="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60734927"/>
              </p:ext>
            </p:extLst>
          </p:nvPr>
        </p:nvGraphicFramePr>
        <p:xfrm>
          <a:off x="1577340" y="5223512"/>
          <a:ext cx="5772150" cy="1370328"/>
        </p:xfrm>
        <a:graphic>
          <a:graphicData uri="http://schemas.openxmlformats.org/drawingml/2006/table">
            <a:tbl>
              <a:tblPr firstRow="1" bandRow="1">
                <a:tableStyleId>{2D5ABB26-0587-4C30-8999-92F81FD0307C}</a:tableStyleId>
              </a:tblPr>
              <a:tblGrid>
                <a:gridCol w="1895028"/>
                <a:gridCol w="3877122"/>
              </a:tblGrid>
              <a:tr h="342582">
                <a:tc>
                  <a:txBody>
                    <a:bodyPr/>
                    <a:lstStyle/>
                    <a:p>
                      <a:r>
                        <a:rPr lang="en-US" sz="1600" b="1" dirty="0" smtClean="0"/>
                        <a:t>Project Advisor</a:t>
                      </a:r>
                      <a:endParaRPr lang="en-US" sz="1600" b="1" dirty="0"/>
                    </a:p>
                  </a:txBody>
                  <a:tcPr/>
                </a:tc>
                <a:tc>
                  <a:txBody>
                    <a:bodyPr/>
                    <a:lstStyle/>
                    <a:p>
                      <a:r>
                        <a:rPr lang="en-US" sz="1600" dirty="0" smtClean="0"/>
                        <a:t>Professor Andrew Bond</a:t>
                      </a:r>
                      <a:endParaRPr lang="en-US" sz="1600" dirty="0"/>
                    </a:p>
                  </a:txBody>
                  <a:tcPr/>
                </a:tc>
              </a:tr>
              <a:tr h="342582">
                <a:tc gridSpan="2">
                  <a:txBody>
                    <a:bodyPr/>
                    <a:lstStyle/>
                    <a:p>
                      <a:r>
                        <a:rPr lang="en-US" sz="1600" b="1" dirty="0" smtClean="0"/>
                        <a:t>Development</a:t>
                      </a:r>
                      <a:r>
                        <a:rPr lang="en-US" sz="1600" b="1" baseline="0" dirty="0" smtClean="0"/>
                        <a:t> Team</a:t>
                      </a:r>
                      <a:endParaRPr lang="en-US" sz="1600" b="1" dirty="0"/>
                    </a:p>
                  </a:txBody>
                  <a:tcPr/>
                </a:tc>
                <a:tc hMerge="1">
                  <a:txBody>
                    <a:bodyPr/>
                    <a:lstStyle/>
                    <a:p>
                      <a:endParaRPr lang="en-US" dirty="0"/>
                    </a:p>
                  </a:txBody>
                  <a:tcPr/>
                </a:tc>
              </a:tr>
              <a:tr h="342582">
                <a:tc>
                  <a:txBody>
                    <a:bodyPr/>
                    <a:lstStyle/>
                    <a:p>
                      <a:r>
                        <a:rPr lang="en-US" sz="1600" dirty="0" err="1" smtClean="0"/>
                        <a:t>Swetha</a:t>
                      </a:r>
                      <a:r>
                        <a:rPr lang="en-US" sz="1600" dirty="0" smtClean="0"/>
                        <a:t> Muchukota</a:t>
                      </a:r>
                      <a:endParaRPr lang="en-US" sz="1600" dirty="0"/>
                    </a:p>
                  </a:txBody>
                  <a:tcPr/>
                </a:tc>
                <a:tc>
                  <a:txBody>
                    <a:bodyPr/>
                    <a:lstStyle/>
                    <a:p>
                      <a:r>
                        <a:rPr lang="en-US" sz="1600" dirty="0" smtClean="0"/>
                        <a:t>Chetan </a:t>
                      </a:r>
                      <a:r>
                        <a:rPr lang="en-US" sz="1600" dirty="0" err="1" smtClean="0"/>
                        <a:t>Punekar</a:t>
                      </a:r>
                      <a:endParaRPr lang="en-US" sz="1600" dirty="0"/>
                    </a:p>
                  </a:txBody>
                  <a:tcPr/>
                </a:tc>
              </a:tr>
              <a:tr h="342582">
                <a:tc>
                  <a:txBody>
                    <a:bodyPr/>
                    <a:lstStyle/>
                    <a:p>
                      <a:r>
                        <a:rPr lang="en-US" sz="1600" dirty="0" smtClean="0"/>
                        <a:t>Watsh</a:t>
                      </a:r>
                      <a:r>
                        <a:rPr lang="en-US" sz="1600" baseline="0" dirty="0" smtClean="0"/>
                        <a:t> Rajneesh</a:t>
                      </a:r>
                      <a:endParaRPr lang="en-US" sz="1600" dirty="0"/>
                    </a:p>
                  </a:txBody>
                  <a:tcPr/>
                </a:tc>
                <a:tc>
                  <a:txBody>
                    <a:bodyPr/>
                    <a:lstStyle/>
                    <a:p>
                      <a:r>
                        <a:rPr lang="en-US" sz="1600" dirty="0" err="1" smtClean="0"/>
                        <a:t>Ashutosh</a:t>
                      </a:r>
                      <a:r>
                        <a:rPr lang="en-US" sz="1600" baseline="0" dirty="0" smtClean="0"/>
                        <a:t> Sharma</a:t>
                      </a:r>
                      <a:endParaRPr lang="en-US" sz="1600" dirty="0"/>
                    </a:p>
                  </a:txBody>
                  <a:tcPr/>
                </a:tc>
              </a:tr>
            </a:tbl>
          </a:graphicData>
        </a:graphic>
      </p:graphicFrame>
    </p:spTree>
    <p:extLst>
      <p:ext uri="{BB962C8B-B14F-4D97-AF65-F5344CB8AC3E}">
        <p14:creationId xmlns:p14="http://schemas.microsoft.com/office/powerpoint/2010/main" val="2094784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5603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Opportunity Addressed</a:t>
            </a:r>
            <a:endParaRPr lang="en-US" dirty="0"/>
          </a:p>
        </p:txBody>
      </p:sp>
      <p:sp>
        <p:nvSpPr>
          <p:cNvPr id="3" name="Content Placeholder 2"/>
          <p:cNvSpPr>
            <a:spLocks noGrp="1"/>
          </p:cNvSpPr>
          <p:nvPr>
            <p:ph sz="quarter" idx="12"/>
          </p:nvPr>
        </p:nvSpPr>
        <p:spPr/>
        <p:txBody>
          <a:bodyPr/>
          <a:lstStyle/>
          <a:p>
            <a:pPr marL="342900" indent="-342900">
              <a:buFont typeface="Arial" charset="0"/>
              <a:buChar char="•"/>
            </a:pPr>
            <a:r>
              <a:rPr lang="en-US" dirty="0" smtClean="0"/>
              <a:t>Amigo Chat-Bot brings multi-cloud management to enterprise messengers, like Slack.</a:t>
            </a:r>
          </a:p>
          <a:p>
            <a:pPr marL="342900" indent="-342900">
              <a:buFont typeface="Arial" charset="0"/>
              <a:buChar char="•"/>
            </a:pPr>
            <a:r>
              <a:rPr lang="en-US" dirty="0" smtClean="0"/>
              <a:t>It makes it more convenient for teams to collaborate and carry forward DevOps culture.</a:t>
            </a:r>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903184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Idea and How it Works</a:t>
            </a:r>
            <a:endParaRPr lang="en-US" dirty="0"/>
          </a:p>
        </p:txBody>
      </p:sp>
      <p:sp>
        <p:nvSpPr>
          <p:cNvPr id="3" name="Content Placeholder 2"/>
          <p:cNvSpPr>
            <a:spLocks noGrp="1"/>
          </p:cNvSpPr>
          <p:nvPr>
            <p:ph sz="quarter" idx="12"/>
          </p:nvPr>
        </p:nvSpPr>
        <p:spPr/>
        <p:txBody>
          <a:bodyPr>
            <a:normAutofit fontScale="85000" lnSpcReduction="20000"/>
          </a:bodyPr>
          <a:lstStyle/>
          <a:p>
            <a:pPr marL="342900" indent="-342900">
              <a:buFont typeface="Arial" charset="0"/>
              <a:buChar char="•"/>
            </a:pPr>
            <a:r>
              <a:rPr lang="en-US" dirty="0" smtClean="0"/>
              <a:t>Amigo integrates with Slack enterprise messenger </a:t>
            </a:r>
          </a:p>
          <a:p>
            <a:pPr marL="342900" indent="-342900">
              <a:buFont typeface="Arial" charset="0"/>
              <a:buChar char="•"/>
            </a:pPr>
            <a:r>
              <a:rPr lang="en-US" dirty="0" smtClean="0"/>
              <a:t>Provides Web UI, Mobile App and a CLI for user registration</a:t>
            </a:r>
          </a:p>
          <a:p>
            <a:pPr marL="800100" lvl="1" indent="-342900">
              <a:buFont typeface="Arial" charset="0"/>
              <a:buChar char="•"/>
            </a:pPr>
            <a:r>
              <a:rPr lang="en-US" dirty="0" smtClean="0"/>
              <a:t>User profile consists of :</a:t>
            </a:r>
          </a:p>
          <a:p>
            <a:pPr marL="1257300" lvl="2" indent="-342900">
              <a:buFont typeface="Arial" charset="0"/>
              <a:buChar char="•"/>
            </a:pPr>
            <a:r>
              <a:rPr lang="en-US" dirty="0" smtClean="0"/>
              <a:t>Slack User ID</a:t>
            </a:r>
          </a:p>
          <a:p>
            <a:pPr marL="1257300" lvl="2" indent="-342900">
              <a:buFont typeface="Arial" charset="0"/>
              <a:buChar char="•"/>
            </a:pPr>
            <a:r>
              <a:rPr lang="en-US" dirty="0" smtClean="0"/>
              <a:t>Cloud provider credentials</a:t>
            </a:r>
          </a:p>
          <a:p>
            <a:pPr marL="342900" indent="-342900">
              <a:buFont typeface="Arial" charset="0"/>
              <a:buChar char="•"/>
            </a:pPr>
            <a:r>
              <a:rPr lang="en-US" dirty="0" smtClean="0"/>
              <a:t>Amigo’s backend uses Natural Language Processing (NLP) to derive the intent from the user’s message</a:t>
            </a:r>
          </a:p>
          <a:p>
            <a:pPr marL="342900" indent="-342900">
              <a:buFont typeface="Arial" charset="0"/>
              <a:buChar char="•"/>
            </a:pPr>
            <a:r>
              <a:rPr lang="en-US" dirty="0" smtClean="0"/>
              <a:t>Each intent is mapped to a cloud provider specific CLI command</a:t>
            </a:r>
          </a:p>
          <a:p>
            <a:pPr marL="342900" indent="-342900">
              <a:buFont typeface="Arial" charset="0"/>
              <a:buChar char="•"/>
            </a:pPr>
            <a:r>
              <a:rPr lang="en-US" dirty="0" smtClean="0"/>
              <a:t>Cloud provider CLI command is executed and response is sent back to Slack</a:t>
            </a:r>
          </a:p>
          <a:p>
            <a:pPr marL="342900" indent="-342900">
              <a:buFont typeface="Arial" charset="0"/>
              <a:buChar char="•"/>
            </a:pPr>
            <a:endParaRPr lang="en-US" dirty="0" smtClean="0"/>
          </a:p>
          <a:p>
            <a:pPr marL="342900" indent="-342900">
              <a:buFont typeface="Arial" charset="0"/>
              <a:buChar char="•"/>
            </a:pP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14780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Unique Benefits</a:t>
            </a:r>
            <a:endParaRPr lang="en-US" dirty="0"/>
          </a:p>
        </p:txBody>
      </p:sp>
      <p:sp>
        <p:nvSpPr>
          <p:cNvPr id="3" name="Content Placeholder 2"/>
          <p:cNvSpPr>
            <a:spLocks noGrp="1"/>
          </p:cNvSpPr>
          <p:nvPr>
            <p:ph sz="quarter" idx="12"/>
          </p:nvPr>
        </p:nvSpPr>
        <p:spPr/>
        <p:txBody>
          <a:bodyPr>
            <a:normAutofit fontScale="85000" lnSpcReduction="20000"/>
          </a:bodyPr>
          <a:lstStyle/>
          <a:p>
            <a:pPr marL="342900" indent="-342900">
              <a:buFont typeface="Arial" charset="0"/>
              <a:buChar char="•"/>
            </a:pPr>
            <a:r>
              <a:rPr lang="en-US" dirty="0" smtClean="0"/>
              <a:t>Amigo Chatbot service brings </a:t>
            </a:r>
            <a:r>
              <a:rPr lang="en-US" b="1" dirty="0" smtClean="0"/>
              <a:t>multi-cloud management </a:t>
            </a:r>
            <a:r>
              <a:rPr lang="en-US" dirty="0" smtClean="0"/>
              <a:t>to enterprise messengers, like Slack. It can be extended to support new cloud providers and enterprise messengers.</a:t>
            </a:r>
          </a:p>
          <a:p>
            <a:pPr marL="342900" indent="-342900">
              <a:buFont typeface="Arial" charset="0"/>
              <a:buChar char="•"/>
            </a:pPr>
            <a:r>
              <a:rPr lang="en-US" dirty="0" smtClean="0"/>
              <a:t>Enables </a:t>
            </a:r>
            <a:r>
              <a:rPr lang="en-US" b="1" dirty="0" smtClean="0"/>
              <a:t>fast response to incidents </a:t>
            </a:r>
            <a:r>
              <a:rPr lang="en-US" dirty="0" smtClean="0"/>
              <a:t>occurring in managed cloud environments leveraging integrations of third party monitoring solutions with enterprise messengers like Slack.</a:t>
            </a:r>
            <a:endParaRPr lang="en-US" dirty="0"/>
          </a:p>
          <a:p>
            <a:pPr marL="342900" indent="-342900">
              <a:buFont typeface="Arial" charset="0"/>
              <a:buChar char="•"/>
            </a:pPr>
            <a:r>
              <a:rPr lang="en-US" b="1" dirty="0" smtClean="0"/>
              <a:t>Built-in archiving </a:t>
            </a:r>
            <a:r>
              <a:rPr lang="en-US" dirty="0" smtClean="0"/>
              <a:t>of all actions performed.</a:t>
            </a:r>
          </a:p>
          <a:p>
            <a:pPr marL="342900" indent="-342900">
              <a:buFont typeface="Arial" charset="0"/>
              <a:buChar char="•"/>
            </a:pPr>
            <a:r>
              <a:rPr lang="en-US" dirty="0" smtClean="0"/>
              <a:t>Operations can be performed from </a:t>
            </a:r>
            <a:r>
              <a:rPr lang="en-US" b="1" dirty="0" smtClean="0"/>
              <a:t>Web UI, Mobile Apps or desktop clients </a:t>
            </a:r>
            <a:r>
              <a:rPr lang="en-US" dirty="0" smtClean="0"/>
              <a:t>of enterprise messengers.</a:t>
            </a:r>
          </a:p>
          <a:p>
            <a:pPr marL="342900" indent="-342900">
              <a:buFont typeface="Arial" charset="0"/>
              <a:buChar char="•"/>
            </a:pPr>
            <a:r>
              <a:rPr lang="en-US" dirty="0" smtClean="0"/>
              <a:t>Operations can be performed </a:t>
            </a:r>
            <a:r>
              <a:rPr lang="en-US" b="1" dirty="0" smtClean="0"/>
              <a:t>without requiring corporate VPN access </a:t>
            </a:r>
            <a:r>
              <a:rPr lang="en-US" dirty="0" smtClean="0"/>
              <a:t>as enterprise messenger services are SaaS services accessible outside of the VPN.</a:t>
            </a:r>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035884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Architecture</a:t>
            </a:r>
            <a:endParaRPr lang="en-US" dirty="0"/>
          </a:p>
        </p:txBody>
      </p:sp>
      <p:sp>
        <p:nvSpPr>
          <p:cNvPr id="7" name="Content Placeholder 6"/>
          <p:cNvSpPr>
            <a:spLocks noGrp="1"/>
          </p:cNvSpPr>
          <p:nvPr>
            <p:ph sz="quarter" idx="12"/>
          </p:nvPr>
        </p:nvSpPr>
        <p:spPr>
          <a:xfrm>
            <a:off x="838200" y="3061846"/>
            <a:ext cx="5219700" cy="3594986"/>
          </a:xfrm>
        </p:spPr>
        <p:txBody>
          <a:bodyPr>
            <a:normAutofit fontScale="77500" lnSpcReduction="20000"/>
          </a:bodyPr>
          <a:lstStyle/>
          <a:p>
            <a:pPr marL="342900" indent="-342900">
              <a:buFont typeface="Arial" charset="0"/>
              <a:buChar char="•"/>
            </a:pPr>
            <a:r>
              <a:rPr lang="en-US" dirty="0" smtClean="0"/>
              <a:t>Slack user sends message to Slack adapter </a:t>
            </a:r>
          </a:p>
          <a:p>
            <a:pPr marL="342900" indent="-342900">
              <a:buFont typeface="Arial" charset="0"/>
              <a:buChar char="•"/>
            </a:pPr>
            <a:r>
              <a:rPr lang="en-US" dirty="0" smtClean="0"/>
              <a:t>Slack adapter publishes the message to Apache Kafka topic</a:t>
            </a:r>
          </a:p>
          <a:p>
            <a:pPr marL="342900" indent="-342900">
              <a:buFont typeface="Arial" charset="0"/>
              <a:buChar char="•"/>
            </a:pPr>
            <a:r>
              <a:rPr lang="en-US" dirty="0" smtClean="0"/>
              <a:t>Command processor service receives the message from the topic and spawns a job</a:t>
            </a:r>
          </a:p>
          <a:p>
            <a:pPr marL="342900" indent="-342900">
              <a:buFont typeface="Arial" charset="0"/>
              <a:buChar char="•"/>
            </a:pPr>
            <a:r>
              <a:rPr lang="en-US" dirty="0" smtClean="0"/>
              <a:t>Message processing job infers the intent and command from the message and the corresponding cloud provider. </a:t>
            </a:r>
          </a:p>
          <a:p>
            <a:pPr marL="342900" indent="-342900">
              <a:buFont typeface="Arial" charset="0"/>
              <a:buChar char="•"/>
            </a:pPr>
            <a:r>
              <a:rPr lang="en-US" dirty="0" smtClean="0"/>
              <a:t>It pulls the right cloud provider CLI </a:t>
            </a:r>
            <a:r>
              <a:rPr lang="en-US" dirty="0" err="1" smtClean="0"/>
              <a:t>docker</a:t>
            </a:r>
            <a:r>
              <a:rPr lang="en-US" dirty="0" smtClean="0"/>
              <a:t> image from </a:t>
            </a:r>
            <a:r>
              <a:rPr lang="en-US" dirty="0" err="1" smtClean="0"/>
              <a:t>docker</a:t>
            </a:r>
            <a:r>
              <a:rPr lang="en-US" dirty="0" smtClean="0"/>
              <a:t> hub.</a:t>
            </a:r>
          </a:p>
          <a:p>
            <a:pPr marL="342900" indent="-342900">
              <a:buFont typeface="Arial" charset="0"/>
              <a:buChar char="•"/>
            </a:pPr>
            <a:r>
              <a:rPr lang="en-US" dirty="0" smtClean="0"/>
              <a:t>Uses the cloud provider CLI to execute the command.</a:t>
            </a:r>
          </a:p>
        </p:txBody>
      </p:sp>
      <p:sp>
        <p:nvSpPr>
          <p:cNvPr id="8" name="Text Placeholder 7"/>
          <p:cNvSpPr>
            <a:spLocks noGrp="1"/>
          </p:cNvSpPr>
          <p:nvPr>
            <p:ph type="body" sz="quarter" idx="13"/>
          </p:nvPr>
        </p:nvSpPr>
        <p:spPr/>
        <p:txBody>
          <a:bodyPr/>
          <a:lstStyle/>
          <a:p>
            <a:endParaRPr lang="en-US" dirty="0"/>
          </a:p>
        </p:txBody>
      </p:sp>
      <p:sp>
        <p:nvSpPr>
          <p:cNvPr id="9" name="Text Placeholder 8"/>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6548304" y="661851"/>
            <a:ext cx="4051115" cy="5154930"/>
          </a:xfrm>
          <a:prstGeom prst="rect">
            <a:avLst/>
          </a:prstGeom>
        </p:spPr>
      </p:pic>
    </p:spTree>
    <p:extLst>
      <p:ext uri="{BB962C8B-B14F-4D97-AF65-F5344CB8AC3E}">
        <p14:creationId xmlns:p14="http://schemas.microsoft.com/office/powerpoint/2010/main" val="9846476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User Profile</a:t>
            </a:r>
            <a:endParaRPr lang="en-US" dirty="0"/>
          </a:p>
        </p:txBody>
      </p:sp>
      <p:sp>
        <p:nvSpPr>
          <p:cNvPr id="7" name="Content Placeholder 6"/>
          <p:cNvSpPr>
            <a:spLocks noGrp="1"/>
          </p:cNvSpPr>
          <p:nvPr>
            <p:ph sz="quarter" idx="12"/>
          </p:nvPr>
        </p:nvSpPr>
        <p:spPr>
          <a:xfrm>
            <a:off x="838200" y="3061846"/>
            <a:ext cx="5756910" cy="3594986"/>
          </a:xfrm>
        </p:spPr>
        <p:txBody>
          <a:bodyPr>
            <a:normAutofit fontScale="85000" lnSpcReduction="20000"/>
          </a:bodyPr>
          <a:lstStyle/>
          <a:p>
            <a:pPr marL="342900" indent="-342900">
              <a:buFont typeface="Arial" charset="0"/>
              <a:buChar char="•"/>
            </a:pPr>
            <a:r>
              <a:rPr lang="en-US" dirty="0" smtClean="0"/>
              <a:t>User registration with Amigo Chatbot services is required before user can interact with the bot in Slack UI.</a:t>
            </a:r>
          </a:p>
          <a:p>
            <a:pPr marL="342900" indent="-342900">
              <a:buFont typeface="Arial" charset="0"/>
              <a:buChar char="•"/>
            </a:pPr>
            <a:r>
              <a:rPr lang="en-US" dirty="0" smtClean="0"/>
              <a:t>User profile is registered using Mobile App, Web UI or CLI.</a:t>
            </a:r>
          </a:p>
          <a:p>
            <a:pPr marL="342900" indent="-342900">
              <a:buFont typeface="Arial" charset="0"/>
              <a:buChar char="•"/>
            </a:pPr>
            <a:r>
              <a:rPr lang="en-US" dirty="0" smtClean="0"/>
              <a:t>It has the following information:</a:t>
            </a:r>
          </a:p>
          <a:p>
            <a:pPr marL="800100" lvl="1" indent="-342900">
              <a:buFont typeface="Arial" charset="0"/>
              <a:buChar char="•"/>
            </a:pPr>
            <a:r>
              <a:rPr lang="en-US" dirty="0" smtClean="0"/>
              <a:t>Name</a:t>
            </a:r>
          </a:p>
          <a:p>
            <a:pPr marL="800100" lvl="1" indent="-342900">
              <a:buFont typeface="Arial" charset="0"/>
              <a:buChar char="•"/>
            </a:pPr>
            <a:r>
              <a:rPr lang="en-US" dirty="0" smtClean="0"/>
              <a:t>Email</a:t>
            </a:r>
          </a:p>
          <a:p>
            <a:pPr marL="800100" lvl="1" indent="-342900">
              <a:buFont typeface="Arial" charset="0"/>
              <a:buChar char="•"/>
            </a:pPr>
            <a:r>
              <a:rPr lang="en-US" dirty="0" smtClean="0"/>
              <a:t>Slack User ID</a:t>
            </a:r>
          </a:p>
          <a:p>
            <a:pPr marL="800100" lvl="1" indent="-342900">
              <a:buFont typeface="Arial" charset="0"/>
              <a:buChar char="•"/>
            </a:pPr>
            <a:r>
              <a:rPr lang="en-US" dirty="0" smtClean="0"/>
              <a:t>RIA Device ID</a:t>
            </a:r>
          </a:p>
          <a:p>
            <a:pPr marL="800100" lvl="1" indent="-342900">
              <a:buFont typeface="Arial" charset="0"/>
              <a:buChar char="•"/>
            </a:pPr>
            <a:r>
              <a:rPr lang="en-US" dirty="0" smtClean="0"/>
              <a:t>Password</a:t>
            </a:r>
          </a:p>
          <a:p>
            <a:pPr marL="800100" lvl="1" indent="-342900">
              <a:buFont typeface="Arial" charset="0"/>
              <a:buChar char="•"/>
            </a:pPr>
            <a:r>
              <a:rPr lang="en-US" dirty="0" smtClean="0"/>
              <a:t>AWS Credentials</a:t>
            </a:r>
            <a:endParaRPr lang="en-US" dirty="0"/>
          </a:p>
          <a:p>
            <a:endParaRPr lang="en-US" dirty="0" smtClean="0"/>
          </a:p>
        </p:txBody>
      </p:sp>
      <p:sp>
        <p:nvSpPr>
          <p:cNvPr id="8" name="Text Placeholder 7"/>
          <p:cNvSpPr>
            <a:spLocks noGrp="1"/>
          </p:cNvSpPr>
          <p:nvPr>
            <p:ph type="body" sz="quarter" idx="13"/>
          </p:nvPr>
        </p:nvSpPr>
        <p:spPr/>
        <p:txBody>
          <a:bodyPr/>
          <a:lstStyle/>
          <a:p>
            <a:endParaRPr lang="en-US"/>
          </a:p>
        </p:txBody>
      </p:sp>
      <p:sp>
        <p:nvSpPr>
          <p:cNvPr id="9" name="Text Placeholder 8"/>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7348406" y="2666470"/>
            <a:ext cx="1795594" cy="3186686"/>
          </a:xfrm>
          <a:prstGeom prst="rect">
            <a:avLst/>
          </a:prstGeom>
        </p:spPr>
      </p:pic>
      <p:pic>
        <p:nvPicPr>
          <p:cNvPr id="11" name="Picture 10"/>
          <p:cNvPicPr>
            <a:picLocks noChangeAspect="1"/>
          </p:cNvPicPr>
          <p:nvPr/>
        </p:nvPicPr>
        <p:blipFill>
          <a:blip r:embed="rId3"/>
          <a:stretch>
            <a:fillRect/>
          </a:stretch>
        </p:blipFill>
        <p:spPr>
          <a:xfrm>
            <a:off x="9578154" y="2685529"/>
            <a:ext cx="1775646" cy="3148568"/>
          </a:xfrm>
          <a:prstGeom prst="rect">
            <a:avLst/>
          </a:prstGeom>
        </p:spPr>
      </p:pic>
    </p:spTree>
    <p:extLst>
      <p:ext uri="{BB962C8B-B14F-4D97-AF65-F5344CB8AC3E}">
        <p14:creationId xmlns:p14="http://schemas.microsoft.com/office/powerpoint/2010/main" val="10780823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Slack Integration</a:t>
            </a:r>
            <a:endParaRPr lang="en-US" dirty="0"/>
          </a:p>
        </p:txBody>
      </p:sp>
      <p:sp>
        <p:nvSpPr>
          <p:cNvPr id="7" name="Content Placeholder 6"/>
          <p:cNvSpPr>
            <a:spLocks noGrp="1"/>
          </p:cNvSpPr>
          <p:nvPr>
            <p:ph sz="quarter" idx="12"/>
          </p:nvPr>
        </p:nvSpPr>
        <p:spPr>
          <a:xfrm>
            <a:off x="838200" y="3061846"/>
            <a:ext cx="5059680" cy="2754935"/>
          </a:xfrm>
        </p:spPr>
        <p:txBody>
          <a:bodyPr>
            <a:normAutofit fontScale="92500" lnSpcReduction="10000"/>
          </a:bodyPr>
          <a:lstStyle/>
          <a:p>
            <a:pPr marL="342900" indent="-342900">
              <a:buFont typeface="Arial" charset="0"/>
              <a:buChar char="•"/>
            </a:pPr>
            <a:r>
              <a:rPr lang="en-US" dirty="0" smtClean="0"/>
              <a:t>User types message to list the ec2 (AWS Elastic compute) availability zones</a:t>
            </a:r>
          </a:p>
          <a:p>
            <a:pPr marL="342900" indent="-342900">
              <a:buFont typeface="Arial" charset="0"/>
              <a:buChar char="•"/>
            </a:pPr>
            <a:r>
              <a:rPr lang="en-US" dirty="0" smtClean="0"/>
              <a:t>Backend finds matching intent from the message and the corresponding command to execute.</a:t>
            </a:r>
          </a:p>
          <a:p>
            <a:pPr marL="342900" indent="-342900">
              <a:buFont typeface="Arial" charset="0"/>
              <a:buChar char="•"/>
            </a:pPr>
            <a:r>
              <a:rPr lang="en-US" dirty="0" smtClean="0"/>
              <a:t>Response is shown to the user in slack messenger.</a:t>
            </a:r>
            <a:endParaRPr lang="en-US" dirty="0"/>
          </a:p>
        </p:txBody>
      </p:sp>
      <p:sp>
        <p:nvSpPr>
          <p:cNvPr id="8" name="Text Placeholder 7"/>
          <p:cNvSpPr>
            <a:spLocks noGrp="1"/>
          </p:cNvSpPr>
          <p:nvPr>
            <p:ph type="body" sz="quarter" idx="13"/>
          </p:nvPr>
        </p:nvSpPr>
        <p:spPr/>
        <p:txBody>
          <a:bodyPr/>
          <a:lstStyle/>
          <a:p>
            <a:endParaRPr lang="en-US"/>
          </a:p>
        </p:txBody>
      </p:sp>
      <p:sp>
        <p:nvSpPr>
          <p:cNvPr id="9" name="Text Placeholder 8"/>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6259343" y="1427661"/>
            <a:ext cx="5769313" cy="4389120"/>
          </a:xfrm>
          <a:prstGeom prst="rect">
            <a:avLst/>
          </a:prstGeom>
        </p:spPr>
      </p:pic>
    </p:spTree>
    <p:extLst>
      <p:ext uri="{BB962C8B-B14F-4D97-AF65-F5344CB8AC3E}">
        <p14:creationId xmlns:p14="http://schemas.microsoft.com/office/powerpoint/2010/main" val="8221230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Raspberry Pi Intelligent Assistant (RIA)</a:t>
            </a:r>
            <a:endParaRPr lang="en-US" dirty="0"/>
          </a:p>
        </p:txBody>
      </p:sp>
      <p:sp>
        <p:nvSpPr>
          <p:cNvPr id="7" name="Content Placeholder 6"/>
          <p:cNvSpPr>
            <a:spLocks noGrp="1"/>
          </p:cNvSpPr>
          <p:nvPr>
            <p:ph sz="quarter" idx="12"/>
          </p:nvPr>
        </p:nvSpPr>
        <p:spPr>
          <a:xfrm>
            <a:off x="838200" y="3061846"/>
            <a:ext cx="5402580" cy="2754935"/>
          </a:xfrm>
        </p:spPr>
        <p:txBody>
          <a:bodyPr>
            <a:normAutofit fontScale="92500"/>
          </a:bodyPr>
          <a:lstStyle/>
          <a:p>
            <a:pPr marL="342900" indent="-342900">
              <a:buFont typeface="Arial" charset="0"/>
              <a:buChar char="•"/>
            </a:pPr>
            <a:r>
              <a:rPr lang="en-US" dirty="0" smtClean="0"/>
              <a:t>RIA is a voice assistant that user can speak the command to and it performs the action via Amigo Chatbot service.</a:t>
            </a:r>
          </a:p>
          <a:p>
            <a:pPr marL="342900" indent="-342900">
              <a:buFont typeface="Arial" charset="0"/>
              <a:buChar char="•"/>
            </a:pPr>
            <a:r>
              <a:rPr lang="en-US" dirty="0" smtClean="0"/>
              <a:t>It uses Blink(1) device to show the status of active listening (flashing white), success (green) or failure (red).</a:t>
            </a:r>
          </a:p>
          <a:p>
            <a:pPr marL="342900" indent="-342900">
              <a:buFont typeface="Arial" charset="0"/>
              <a:buChar char="•"/>
            </a:pPr>
            <a:r>
              <a:rPr lang="en-US" dirty="0" smtClean="0"/>
              <a:t>The figure shows components of RIA.</a:t>
            </a:r>
            <a:endParaRPr lang="en-US" dirty="0"/>
          </a:p>
        </p:txBody>
      </p:sp>
      <p:sp>
        <p:nvSpPr>
          <p:cNvPr id="11" name="Text Placeholder 10"/>
          <p:cNvSpPr>
            <a:spLocks noGrp="1"/>
          </p:cNvSpPr>
          <p:nvPr>
            <p:ph type="body" sz="quarter" idx="13"/>
          </p:nvPr>
        </p:nvSpPr>
        <p:spPr/>
        <p:txBody>
          <a:bodyPr/>
          <a:lstStyle/>
          <a:p>
            <a:endParaRPr lang="en-US"/>
          </a:p>
        </p:txBody>
      </p:sp>
      <p:sp>
        <p:nvSpPr>
          <p:cNvPr id="12" name="Text Placeholder 11"/>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6412230" y="2922508"/>
            <a:ext cx="5194910" cy="2894273"/>
          </a:xfrm>
          <a:prstGeom prst="rect">
            <a:avLst/>
          </a:prstGeom>
        </p:spPr>
      </p:pic>
    </p:spTree>
    <p:extLst>
      <p:ext uri="{BB962C8B-B14F-4D97-AF65-F5344CB8AC3E}">
        <p14:creationId xmlns:p14="http://schemas.microsoft.com/office/powerpoint/2010/main" val="1284731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Amigo Service Sequence Diagram</a:t>
            </a:r>
            <a:endParaRPr lang="en-US" dirty="0"/>
          </a:p>
        </p:txBody>
      </p:sp>
      <p:sp>
        <p:nvSpPr>
          <p:cNvPr id="9" name="Text Placeholder 8"/>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2"/>
          <a:stretch>
            <a:fillRect/>
          </a:stretch>
        </p:blipFill>
        <p:spPr>
          <a:xfrm>
            <a:off x="838200" y="2479146"/>
            <a:ext cx="9323070" cy="3649620"/>
          </a:xfrm>
          <a:prstGeom prst="rect">
            <a:avLst/>
          </a:prstGeom>
        </p:spPr>
      </p:pic>
    </p:spTree>
    <p:extLst>
      <p:ext uri="{BB962C8B-B14F-4D97-AF65-F5344CB8AC3E}">
        <p14:creationId xmlns:p14="http://schemas.microsoft.com/office/powerpoint/2010/main" val="808547119"/>
      </p:ext>
    </p:extLst>
  </p:cSld>
  <p:clrMapOvr>
    <a:masterClrMapping/>
  </p:clrMapOvr>
  <p:timing>
    <p:tnLst>
      <p:par>
        <p:cTn id="1" dur="indefinite" restart="never" nodeType="tmRoot"/>
      </p:par>
    </p:tnLst>
  </p:timing>
</p:sld>
</file>

<file path=ppt/theme/theme1.xml><?xml version="1.0" encoding="utf-8"?>
<a:theme xmlns:a="http://schemas.openxmlformats.org/drawingml/2006/main" name="SJSU - Widescreen">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D3EA01C1-EF7C-4DF7-A80E-5D27D0D1D9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53E625F2-3E6F-4870-90DA-0343A7A57CF3}"/>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97160964-428B-4AEA-8930-4D1E000D29AB}"/>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7DB2336F-A5CE-4D44-9524-86E51B617F44}"/>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8DDA0EE1-69CF-4F45-B9F9-786EF8B0A46B}"/>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B6C483E6-C348-40AA-BD1B-B35888537C4D}"/>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ED4A500C-F69A-4560-A712-AE3814474285}"/>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827D040E-E1D6-4457-94B4-94395A117D71}"/>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Widescreen - Draft 5.potx" id="{4E797262-1B57-46B4-8805-7A525393AC05}" vid="{A02DC134-C748-414C-93F4-59FBFE826800}"/>
    </a:ext>
  </a:extLst>
</a:theme>
</file>

<file path=docProps/app.xml><?xml version="1.0" encoding="utf-8"?>
<Properties xmlns="http://schemas.openxmlformats.org/officeDocument/2006/extended-properties" xmlns:vt="http://schemas.openxmlformats.org/officeDocument/2006/docPropsVTypes">
  <Template>SJSU-Widescreen-PPT</Template>
  <TotalTime>322</TotalTime>
  <Words>771</Words>
  <Application>Microsoft Macintosh PowerPoint</Application>
  <PresentationFormat>Widescreen</PresentationFormat>
  <Paragraphs>91</Paragraphs>
  <Slides>14</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14</vt:i4>
      </vt:variant>
    </vt:vector>
  </HeadingPairs>
  <TitlesOfParts>
    <vt:vector size="29" baseType="lpstr">
      <vt:lpstr>Mangal</vt:lpstr>
      <vt:lpstr>Arial</vt:lpstr>
      <vt:lpstr>Calibri</vt:lpstr>
      <vt:lpstr>Helvetica Neue</vt:lpstr>
      <vt:lpstr>SJSU Spartan Bold</vt:lpstr>
      <vt:lpstr>SJSU Spartan Regular</vt:lpstr>
      <vt:lpstr>SJSU - Widescreen</vt:lpstr>
      <vt:lpstr>Cover Slides</vt:lpstr>
      <vt:lpstr>Title Slides</vt:lpstr>
      <vt:lpstr>Bumper Slides</vt:lpstr>
      <vt:lpstr>Section Headers</vt:lpstr>
      <vt:lpstr>White Content Slides</vt:lpstr>
      <vt:lpstr>Blue Content Slides</vt:lpstr>
      <vt:lpstr>Image Slides</vt:lpstr>
      <vt:lpstr>Charts</vt:lpstr>
      <vt:lpstr>Amigo</vt:lpstr>
      <vt:lpstr>Opportunity Addressed</vt:lpstr>
      <vt:lpstr>The Idea and How it Works</vt:lpstr>
      <vt:lpstr>Unique Benefits</vt:lpstr>
      <vt:lpstr>Architecture</vt:lpstr>
      <vt:lpstr>User Profile</vt:lpstr>
      <vt:lpstr>Slack Integration</vt:lpstr>
      <vt:lpstr>Raspberry Pi Intelligent Assistant (RIA)</vt:lpstr>
      <vt:lpstr>Amigo Service Sequence Diagram</vt:lpstr>
      <vt:lpstr>Amigo Microservices</vt:lpstr>
      <vt:lpstr>Problems Encountered, Solutions</vt:lpstr>
      <vt:lpstr>Lessons Learned,  Potential Improvements</vt:lpstr>
      <vt:lpstr>Summary,  Credits</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Watsh Rajneesh</dc:creator>
  <cp:lastModifiedBy>Watsh Rajneesh</cp:lastModifiedBy>
  <cp:revision>20</cp:revision>
  <dcterms:created xsi:type="dcterms:W3CDTF">2017-05-14T03:02:15Z</dcterms:created>
  <dcterms:modified xsi:type="dcterms:W3CDTF">2017-05-14T08:26:10Z</dcterms:modified>
</cp:coreProperties>
</file>